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Lst>
  <p:sldSz cy="5143500" cx="9144000"/>
  <p:notesSz cx="6858000" cy="9144000"/>
  <p:embeddedFontLst>
    <p:embeddedFont>
      <p:font typeface="DM Sans Medium"/>
      <p:regular r:id="rId74"/>
      <p:bold r:id="rId75"/>
      <p:italic r:id="rId76"/>
      <p:boldItalic r:id="rId77"/>
    </p:embeddedFont>
    <p:embeddedFont>
      <p:font typeface="Helvetica Neue"/>
      <p:regular r:id="rId78"/>
      <p:bold r:id="rId79"/>
      <p:italic r:id="rId80"/>
      <p:boldItalic r:id="rId81"/>
    </p:embeddedFont>
    <p:embeddedFont>
      <p:font typeface="Helvetica Neue Light"/>
      <p:regular r:id="rId82"/>
      <p:bold r:id="rId83"/>
      <p:italic r:id="rId84"/>
      <p:boldItalic r:id="rId85"/>
    </p:embeddedFont>
    <p:embeddedFont>
      <p:font typeface="DM Sans"/>
      <p:regular r:id="rId86"/>
      <p:bold r:id="rId87"/>
      <p:italic r:id="rId88"/>
      <p:boldItalic r:id="rId8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95">
          <p15:clr>
            <a:srgbClr val="A4A3A4"/>
          </p15:clr>
        </p15:guide>
        <p15:guide id="2" pos="5460">
          <p15:clr>
            <a:srgbClr val="A4A3A4"/>
          </p15:clr>
        </p15:guide>
        <p15:guide id="3" pos="300">
          <p15:clr>
            <a:srgbClr val="9AA0A6"/>
          </p15:clr>
        </p15:guide>
        <p15:guide id="4" orient="horz" pos="2892">
          <p15:clr>
            <a:srgbClr val="9AA0A6"/>
          </p15:clr>
        </p15:guide>
      </p15:sldGuideLst>
    </p:ext>
    <p:ext uri="http://customooxmlschemas.google.com/">
      <go:slidesCustomData xmlns:go="http://customooxmlschemas.google.com/" r:id="rId90" roundtripDataSignature="AMtx7mguGLEun/c9Z/tWzBwjzq/rnkhpC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95" orient="horz"/>
        <p:guide pos="5460"/>
        <p:guide pos="300"/>
        <p:guide pos="2892"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HelveticaNeueLight-italic.fntdata"/><Relationship Id="rId83" Type="http://schemas.openxmlformats.org/officeDocument/2006/relationships/font" Target="fonts/HelveticaNeueLight-bold.fntdata"/><Relationship Id="rId42" Type="http://schemas.openxmlformats.org/officeDocument/2006/relationships/slide" Target="slides/slide36.xml"/><Relationship Id="rId86" Type="http://schemas.openxmlformats.org/officeDocument/2006/relationships/font" Target="fonts/DMSans-regular.fntdata"/><Relationship Id="rId41" Type="http://schemas.openxmlformats.org/officeDocument/2006/relationships/slide" Target="slides/slide35.xml"/><Relationship Id="rId85" Type="http://schemas.openxmlformats.org/officeDocument/2006/relationships/font" Target="fonts/HelveticaNeueLight-boldItalic.fntdata"/><Relationship Id="rId44" Type="http://schemas.openxmlformats.org/officeDocument/2006/relationships/slide" Target="slides/slide38.xml"/><Relationship Id="rId88" Type="http://schemas.openxmlformats.org/officeDocument/2006/relationships/font" Target="fonts/DMSans-italic.fntdata"/><Relationship Id="rId43" Type="http://schemas.openxmlformats.org/officeDocument/2006/relationships/slide" Target="slides/slide37.xml"/><Relationship Id="rId87" Type="http://schemas.openxmlformats.org/officeDocument/2006/relationships/font" Target="fonts/DMSans-bold.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DMSans-boldItalic.fntdata"/><Relationship Id="rId80" Type="http://schemas.openxmlformats.org/officeDocument/2006/relationships/font" Target="fonts/HelveticaNeue-italic.fntdata"/><Relationship Id="rId82" Type="http://schemas.openxmlformats.org/officeDocument/2006/relationships/font" Target="fonts/HelveticaNeueLight-regular.fntdata"/><Relationship Id="rId81" Type="http://schemas.openxmlformats.org/officeDocument/2006/relationships/font" Target="fonts/HelveticaNeue-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font" Target="fonts/DMSansMedium-bold.fntdata"/><Relationship Id="rId30" Type="http://schemas.openxmlformats.org/officeDocument/2006/relationships/slide" Target="slides/slide24.xml"/><Relationship Id="rId74" Type="http://schemas.openxmlformats.org/officeDocument/2006/relationships/font" Target="fonts/DMSansMedium-regular.fntdata"/><Relationship Id="rId33" Type="http://schemas.openxmlformats.org/officeDocument/2006/relationships/slide" Target="slides/slide27.xml"/><Relationship Id="rId77" Type="http://schemas.openxmlformats.org/officeDocument/2006/relationships/font" Target="fonts/DMSansMedium-boldItalic.fntdata"/><Relationship Id="rId32" Type="http://schemas.openxmlformats.org/officeDocument/2006/relationships/slide" Target="slides/slide26.xml"/><Relationship Id="rId76" Type="http://schemas.openxmlformats.org/officeDocument/2006/relationships/font" Target="fonts/DMSansMedium-italic.fntdata"/><Relationship Id="rId35" Type="http://schemas.openxmlformats.org/officeDocument/2006/relationships/slide" Target="slides/slide29.xml"/><Relationship Id="rId79" Type="http://schemas.openxmlformats.org/officeDocument/2006/relationships/font" Target="fonts/HelveticaNeue-bold.fntdata"/><Relationship Id="rId34" Type="http://schemas.openxmlformats.org/officeDocument/2006/relationships/slide" Target="slides/slide28.xml"/><Relationship Id="rId78" Type="http://schemas.openxmlformats.org/officeDocument/2006/relationships/font" Target="fonts/HelveticaNeue-regular.fntdata"/><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0" Type="http://customschemas.google.com/relationships/presentationmetadata" Target="meta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gif>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gif>
</file>

<file path=ppt/media/image43.png>
</file>

<file path=ppt/media/image44.png>
</file>

<file path=ppt/media/image45.png>
</file>

<file path=ppt/media/image46.png>
</file>

<file path=ppt/media/image47.png>
</file>

<file path=ppt/media/image48.jpg>
</file>

<file path=ppt/media/image49.png>
</file>

<file path=ppt/media/image5.png>
</file>

<file path=ppt/media/image50.jpg>
</file>

<file path=ppt/media/image51.png>
</file>

<file path=ppt/media/image52.jp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mailto:contenidos@coderhouse.com"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reate.kahoot.it/details/9cc29599-0b36-41db-bc71-d383c0fb18f0" TargetMode="Externa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Colocar todas las clases.</a:t>
            </a:r>
            <a:endParaRPr>
              <a:latin typeface="DM Sans"/>
              <a:ea typeface="DM Sans"/>
              <a:cs typeface="DM Sans"/>
              <a:sym typeface="DM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2f0bee2fb9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g12f0bee2fb9_0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2f0bee2fb9_0_1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12f0bee2fb9_0_1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2f0bee2fb9_0_2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g12f0bee2fb9_0_2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2f0bee2fb9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1" name="Google Shape;211;g12f0bee2fb9_0_2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2f0bee2fb9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g12f0bee2fb9_0_2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2f0bee2fb9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g12f0bee2fb9_0_2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2f0bee2fb9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12f0bee2fb9_0_3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2f0bee2fb9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12f0bee2fb9_0_3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2f0bee2fb9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12f0bee2fb9_0_3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2f0bee2fb9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g12f0bee2fb9_0_3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2f0bee2fb9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g12f0bee2fb9_0_3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2f0bee2fb9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g12f0bee2fb9_0_3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2f0bee2fb9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8" name="Google Shape;278;g12f0bee2fb9_0_3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2f0bee2fb9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g12f0bee2fb9_0_3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2f0bee2fb9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g12f0bee2fb9_0_3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Obligatoria siempre.</a:t>
            </a:r>
            <a:r>
              <a:rPr lang="es">
                <a:solidFill>
                  <a:schemeClr val="dk1"/>
                </a:solidFill>
                <a:latin typeface="DM Sans"/>
                <a:ea typeface="DM Sans"/>
                <a:cs typeface="DM Sans"/>
                <a:sym typeface="DM Sans"/>
              </a:rPr>
              <a:t> A la hora del Break, entre 5 y 10 minutos. Considerar ubicar este espacio en un momento adecuado de la clase. Al volver, mostrar los resultados de la pregunta del anterior slide y generar un breve intercambio.</a:t>
            </a:r>
            <a:endParaRPr>
              <a:latin typeface="DM Sans"/>
              <a:ea typeface="DM Sans"/>
              <a:cs typeface="DM Sans"/>
              <a:sym typeface="DM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2f2e36dea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g12f2e36dea4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2f2e36dea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g12f2e36dea4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2f2e36dea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g12f2e36dea4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2f2e36dea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g12f2e36dea4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2f2e36dea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g12f2e36dea4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 Indican aquello que se pretende que el estudiante logre con la clase. Recuerda que se enuncian en principio con el verbo en infinitivo delante (por ejemplo: “Comprender…”, “Analizar…”, “conocer…”, etc). Se debe destacar en negrita el verbo. </a:t>
            </a:r>
            <a:r>
              <a:rPr b="1" lang="es">
                <a:solidFill>
                  <a:schemeClr val="dk1"/>
                </a:solidFill>
                <a:latin typeface="DM Sans"/>
                <a:ea typeface="DM Sans"/>
                <a:cs typeface="DM Sans"/>
                <a:sym typeface="DM Sans"/>
              </a:rPr>
              <a:t>Los objetivos deben ser concretos, medibles y coherentes con los contenidos.</a:t>
            </a:r>
            <a:endParaRPr b="1">
              <a:solidFill>
                <a:schemeClr val="dk1"/>
              </a:solidFill>
              <a:latin typeface="DM Sans"/>
              <a:ea typeface="DM Sans"/>
              <a:cs typeface="DM Sans"/>
              <a:sym typeface="DM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2f2e36dea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g12f2e36dea4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12f2e36dea4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g12f2e36dea4_0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video. Usar videos en buena calidad, con audio en español (deseable) o subtítulos (mínimo requerido). Haciendo click derecho, Opciones de video… puede configurarse el momento del video que se reproduce (por ejemplo, para elegir fragmentos de charlas largas).</a:t>
            </a:r>
            <a:endParaRPr>
              <a:latin typeface="DM Sans"/>
              <a:ea typeface="DM Sans"/>
              <a:cs typeface="DM Sans"/>
              <a:sym typeface="DM San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2f2e36dea4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12f2e36dea4_0_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2f2e36dea4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g12f2e36dea4_0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2f2e36dea4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g12f2e36dea4_0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2f2e36dea4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g12f2e36dea4_0_2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2f2e36dea4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7" name="Google Shape;377;g12f2e36dea4_0_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2f2e36dea4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 name="Google Shape;386;g12f2e36dea4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con instancias a destacar.</a:t>
            </a:r>
            <a:endParaRPr>
              <a:latin typeface="DM Sans"/>
              <a:ea typeface="DM Sans"/>
              <a:cs typeface="DM Sans"/>
              <a:sym typeface="DM San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2f2e36dea4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g12f2e36dea4_0_1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con instancias a destacar.</a:t>
            </a:r>
            <a:endParaRPr>
              <a:latin typeface="DM Sans"/>
              <a:ea typeface="DM Sans"/>
              <a:cs typeface="DM Sans"/>
              <a:sym typeface="DM Sans"/>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2f2e36dea4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4" name="Google Shape;434;g12f2e36dea4_0_2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Se puede usar para comenzar o finalizar la clase, según sea más conveniente. La información de este slide es de relleno.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Recurso: </a:t>
            </a:r>
            <a:r>
              <a:rPr b="1" lang="es">
                <a:solidFill>
                  <a:schemeClr val="dk1"/>
                </a:solidFill>
                <a:highlight>
                  <a:srgbClr val="EAFF6A"/>
                </a:highlight>
                <a:latin typeface="DM Sans"/>
                <a:ea typeface="DM Sans"/>
                <a:cs typeface="DM Sans"/>
                <a:sym typeface="DM Sans"/>
              </a:rPr>
              <a:t>Mapa de conceptos (genérico)</a:t>
            </a:r>
            <a:endParaRPr b="1">
              <a:solidFill>
                <a:schemeClr val="dk1"/>
              </a:solidFill>
              <a:highlight>
                <a:srgbClr val="EAFF6A"/>
              </a:highlight>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Muestra rápidamente los contenidos de la clase y cómo se relacionan. Ayuda a los estudiantes a evitar “perderse” durante la clase, al avanzar en un sentido lineal una diapositiva tras otra. El ejemplo pertenece a la primera clase del curso UX/UI.</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Sugerencia</a:t>
            </a:r>
            <a:r>
              <a:rPr lang="es">
                <a:solidFill>
                  <a:schemeClr val="dk1"/>
                </a:solidFill>
                <a:latin typeface="DM Sans"/>
                <a:ea typeface="DM Sans"/>
                <a:cs typeface="DM Sans"/>
                <a:sym typeface="DM Sans"/>
              </a:rPr>
              <a:t>: </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-También se pueden mostrar con un menor énfasis o colores apagados, aquellos contenidos de clases anteriores y que se vinculen con la actual.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rPr lang="es">
                <a:solidFill>
                  <a:schemeClr val="dk1"/>
                </a:solidFill>
                <a:latin typeface="DM Sans"/>
                <a:ea typeface="DM Sans"/>
                <a:cs typeface="DM Sans"/>
                <a:sym typeface="DM Sans"/>
              </a:rPr>
              <a:t>-Resaltar con color los temas que se abordan en la clase.</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rPr lang="es">
                <a:solidFill>
                  <a:schemeClr val="dk1"/>
                </a:solidFill>
                <a:latin typeface="DM Sans"/>
                <a:ea typeface="DM Sans"/>
                <a:cs typeface="DM Sans"/>
                <a:sym typeface="DM Sans"/>
              </a:rPr>
              <a:t>Colores</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rPr lang="es">
                <a:solidFill>
                  <a:schemeClr val="dk1"/>
                </a:solidFill>
                <a:latin typeface="DM Sans"/>
                <a:ea typeface="DM Sans"/>
                <a:cs typeface="DM Sans"/>
                <a:sym typeface="DM Sans"/>
              </a:rPr>
              <a:t>Categorías principales: Pleno en #27282d con texto en blanco.</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rPr lang="es">
                <a:solidFill>
                  <a:schemeClr val="dk1"/>
                </a:solidFill>
                <a:latin typeface="DM Sans"/>
                <a:ea typeface="DM Sans"/>
                <a:cs typeface="DM Sans"/>
                <a:sym typeface="DM Sans"/>
              </a:rPr>
              <a:t>Categorías secundarias (o a destacar): Pleno en #393b43 con texto en blanco.</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Categorías terciarias: Borde en #393b43 con texto en #222222.</a:t>
            </a:r>
            <a:endParaRPr>
              <a:solidFill>
                <a:schemeClr val="dk1"/>
              </a:solidFill>
              <a:latin typeface="DM Sans"/>
              <a:ea typeface="DM Sans"/>
              <a:cs typeface="DM Sans"/>
              <a:sym typeface="DM San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12f2e36dea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g12f2e36dea4_0_2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2f2e36dea4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g12f2e36dea4_0_2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2f2e36dea4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2" name="Google Shape;452;g12f2e36dea4_0_2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2f2e36dea4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9" name="Google Shape;459;g12f2e36dea4_0_2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12f2e36dea4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6" name="Google Shape;466;g12f2e36dea4_0_2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con categorías.</a:t>
            </a:r>
            <a:endParaRPr>
              <a:latin typeface="DM Sans"/>
              <a:ea typeface="DM Sans"/>
              <a:cs typeface="DM Sans"/>
              <a:sym typeface="DM San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12f2e36dea4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g12f2e36dea4_0_2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con categorías.</a:t>
            </a:r>
            <a:endParaRPr>
              <a:latin typeface="DM Sans"/>
              <a:ea typeface="DM Sans"/>
              <a:cs typeface="DM Sans"/>
              <a:sym typeface="DM Sans"/>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12f2e36dea4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1" name="Google Shape;481;g12f2e36dea4_0_2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12f2e36dea4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8" name="Google Shape;488;g12f2e36dea4_0_2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video. Usar videos en buena calidad, con audio en español (deseable) o subtítulos (mínimo requerido). Haciendo click derecho, Opciones de video… puede configurarse el momento del video que se reproduce (por ejemplo, para elegir fragmentos de charlas largas).</a:t>
            </a:r>
            <a:endParaRPr>
              <a:latin typeface="DM Sans"/>
              <a:ea typeface="DM Sans"/>
              <a:cs typeface="DM Sans"/>
              <a:sym typeface="DM Sans"/>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12f2e36dea4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7" name="Google Shape;497;g12f2e36dea4_0_2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video. Usar videos en buena calidad, con audio en español (deseable) o subtítulos (mínimo requerido). Haciendo click derecho, Opciones de video… puede configurarse el momento del video que se reproduce (por ejemplo, para elegir fragmentos de charlas largas).</a:t>
            </a:r>
            <a:endParaRPr>
              <a:latin typeface="DM Sans"/>
              <a:ea typeface="DM Sans"/>
              <a:cs typeface="DM Sans"/>
              <a:sym typeface="DM Sans"/>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2f2e36dea4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12f2e36dea4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Recurso: Temario del curso</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 Se muestra al</a:t>
            </a:r>
            <a:r>
              <a:rPr b="1" lang="es">
                <a:solidFill>
                  <a:schemeClr val="dk1"/>
                </a:solidFill>
                <a:latin typeface="DM Sans"/>
                <a:ea typeface="DM Sans"/>
                <a:cs typeface="DM Sans"/>
                <a:sym typeface="DM Sans"/>
              </a:rPr>
              <a:t> inicio</a:t>
            </a:r>
            <a:r>
              <a:rPr lang="es">
                <a:solidFill>
                  <a:schemeClr val="dk1"/>
                </a:solidFill>
                <a:latin typeface="DM Sans"/>
                <a:ea typeface="DM Sans"/>
                <a:cs typeface="DM Sans"/>
                <a:sym typeface="DM Sans"/>
              </a:rPr>
              <a:t> de cada clase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 Tiene un aspecto similar a un </a:t>
            </a:r>
            <a:r>
              <a:rPr b="1" lang="es">
                <a:solidFill>
                  <a:schemeClr val="dk1"/>
                </a:solidFill>
                <a:latin typeface="DM Sans"/>
                <a:ea typeface="DM Sans"/>
                <a:cs typeface="DM Sans"/>
                <a:sym typeface="DM Sans"/>
              </a:rPr>
              <a:t>calendario.</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 Resume rápidamente: título de la clase, número y contenidos que abarca</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 Guía rápida tanto para docentes, como para estudiantes.</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 Para mayor ubicación en el curso, también muestra en un tamaño más pequeño lo sucedido la clase anterior y la siguiente.</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 </a:t>
            </a:r>
            <a:r>
              <a:rPr b="1" lang="es">
                <a:solidFill>
                  <a:schemeClr val="dk1"/>
                </a:solidFill>
                <a:latin typeface="DM Sans"/>
                <a:ea typeface="DM Sans"/>
                <a:cs typeface="DM Sans"/>
                <a:sym typeface="DM Sans"/>
              </a:rPr>
              <a:t>Se colocan los temas de la clase</a:t>
            </a:r>
            <a:r>
              <a:rPr lang="es">
                <a:solidFill>
                  <a:schemeClr val="dk1"/>
                </a:solidFill>
                <a:latin typeface="DM Sans"/>
                <a:ea typeface="DM Sans"/>
                <a:cs typeface="DM Sans"/>
                <a:sym typeface="DM Sans"/>
              </a:rPr>
              <a:t> y deben enlazarse a la diapositiva correspondiente.</a:t>
            </a:r>
            <a:endParaRPr>
              <a:solidFill>
                <a:schemeClr val="dk1"/>
              </a:solidFill>
              <a:latin typeface="DM Sans"/>
              <a:ea typeface="DM Sans"/>
              <a:cs typeface="DM Sans"/>
              <a:sym typeface="DM Sans"/>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12f2e36dea4_0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6" name="Google Shape;516;g12f2e36dea4_0_4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12f2e36dea4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3" name="Google Shape;523;g12f2e36dea4_0_4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12f2e36dea4_0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0" name="Google Shape;530;g12f2e36dea4_0_4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video. Usar videos en buena calidad, con audio en español (deseable) o subtítulos (mínimo requerido). Haciendo click derecho, Opciones de video… puede configurarse el momento del video que se reproduce (por ejemplo, para elegir fragmentos de charlas largas).</a:t>
            </a:r>
            <a:endParaRPr>
              <a:latin typeface="DM Sans"/>
              <a:ea typeface="DM Sans"/>
              <a:cs typeface="DM Sans"/>
              <a:sym typeface="DM Sans"/>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2f2e36dea4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8" name="Google Shape;538;g12f2e36dea4_0_4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12f2e36dea4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5" name="Google Shape;545;g12f2e36dea4_0_4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12f2e36dea4_0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2" name="Google Shape;552;g12f2e36dea4_0_4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desafíos entregables. </a:t>
            </a:r>
            <a:endParaRPr>
              <a:latin typeface="DM Sans"/>
              <a:ea typeface="DM Sans"/>
              <a:cs typeface="DM Sans"/>
              <a:sym typeface="DM San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12f2e36dea4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12f2e36dea4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12f2e36dea4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8" name="Google Shape;578;g12f2e36dea4_0_4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highlight>
                  <a:schemeClr val="lt1"/>
                </a:highlight>
                <a:latin typeface="DM Sans"/>
                <a:ea typeface="DM Sans"/>
                <a:cs typeface="DM Sans"/>
                <a:sym typeface="DM Sans"/>
              </a:rPr>
              <a:t>Desarrollo de un desafío entregable.</a:t>
            </a:r>
            <a:endParaRPr>
              <a:latin typeface="DM Sans"/>
              <a:ea typeface="DM Sans"/>
              <a:cs typeface="DM Sans"/>
              <a:sym typeface="DM Sans"/>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p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1" name="Google Shape;591;p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Portada de Material Ampliado</a:t>
            </a:r>
            <a:endParaRPr>
              <a:latin typeface="DM Sans"/>
              <a:ea typeface="DM Sans"/>
              <a:cs typeface="DM Sans"/>
              <a:sym typeface="DM Sans"/>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p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9" name="Google Shape;599;p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Colocar el link de los recursos en el nombre de cada uno, así son autocontenidos y transparentes. </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que los estudiantes puedan explorar en sus casas los recursos vistos en clase: libros, artículos, herramientas, websites, videos (ajenos a Coder)</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rPr lang="es">
                <a:solidFill>
                  <a:schemeClr val="dk1"/>
                </a:solidFill>
                <a:latin typeface="DM Sans"/>
                <a:ea typeface="DM Sans"/>
                <a:cs typeface="DM Sans"/>
                <a:sym typeface="DM Sans"/>
              </a:rPr>
              <a:t>Enviar el contenido a integrar a </a:t>
            </a:r>
            <a:r>
              <a:rPr lang="es" u="sng">
                <a:solidFill>
                  <a:schemeClr val="hlink"/>
                </a:solidFill>
                <a:latin typeface="DM Sans"/>
                <a:ea typeface="DM Sans"/>
                <a:cs typeface="DM Sans"/>
                <a:sym typeface="DM Sans"/>
                <a:hlinkClick r:id="rId2"/>
              </a:rPr>
              <a:t>contenidos@coderhouse.com</a:t>
            </a:r>
            <a:r>
              <a:rPr lang="es">
                <a:solidFill>
                  <a:schemeClr val="dk1"/>
                </a:solidFill>
                <a:latin typeface="DM Sans"/>
                <a:ea typeface="DM Sans"/>
                <a:cs typeface="DM Sans"/>
                <a:sym typeface="DM Sans"/>
              </a:rPr>
              <a:t> para que lo podamos incluir en el Repositorio.</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b="1" lang="es">
                <a:solidFill>
                  <a:schemeClr val="accent1"/>
                </a:solidFill>
                <a:latin typeface="DM Sans"/>
                <a:ea typeface="DM Sans"/>
                <a:cs typeface="DM Sans"/>
                <a:sym typeface="DM Sans"/>
              </a:rPr>
              <a:t>El material recomendado es únicamente a modo de sugerencia.</a:t>
            </a:r>
            <a:br>
              <a:rPr b="1" lang="es">
                <a:solidFill>
                  <a:schemeClr val="accent1"/>
                </a:solidFill>
                <a:latin typeface="DM Sans"/>
                <a:ea typeface="DM Sans"/>
                <a:cs typeface="DM Sans"/>
                <a:sym typeface="DM Sans"/>
              </a:rPr>
            </a:br>
            <a:r>
              <a:rPr b="1" lang="es">
                <a:solidFill>
                  <a:schemeClr val="accent1"/>
                </a:solidFill>
                <a:latin typeface="DM Sans"/>
                <a:ea typeface="DM Sans"/>
                <a:cs typeface="DM Sans"/>
                <a:sym typeface="DM Sans"/>
              </a:rPr>
              <a:t>Coderhouse no brinda este material por estar sujeto a derechos de autor.</a:t>
            </a:r>
            <a:endParaRPr>
              <a:solidFill>
                <a:schemeClr val="accent1"/>
              </a:solidFill>
              <a:latin typeface="DM Sans"/>
              <a:ea typeface="DM Sans"/>
              <a:cs typeface="DM Sans"/>
              <a:sym typeface="DM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2f0bee2fb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2f0bee2fb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u="sng">
                <a:solidFill>
                  <a:schemeClr val="hlink"/>
                </a:solidFill>
                <a:hlinkClick r:id="rId2"/>
              </a:rPr>
              <a:t>https://create.kahoot.it/details/9cc29599-0b36-41db-bc71-d383c0fb18f0</a:t>
            </a:r>
            <a:r>
              <a:rPr lang="es">
                <a:solidFill>
                  <a:schemeClr val="dk1"/>
                </a:solidFill>
              </a:rPr>
              <a:t>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p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9" name="Google Shape;609;p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Se sugiere ubicar al finalizar la explicación de algún tema, para abrir formalmente el espacio de preguntas y ordenar la interacción.</a:t>
            </a:r>
            <a:endParaRPr>
              <a:latin typeface="DM Sans"/>
              <a:ea typeface="DM Sans"/>
              <a:cs typeface="DM Sans"/>
              <a:sym typeface="DM Sans"/>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12f2e36dea4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4" name="Google Shape;614;g12f2e36dea4_0_5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Se puede usar para comenzar o finalizar la clase, según sea más conveniente..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Recurso: Glosario</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Repasa y define rápidamente los conceptos centrales acumulados. Ayuda a los estudiantes a recuperar aquellos saberes que se darán por dados.</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Sugerencia:</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Puede incorporarse links e imágenes que apoyen al concepto presentado.</a:t>
            </a:r>
            <a:endParaRPr>
              <a:latin typeface="DM Sans"/>
              <a:ea typeface="DM Sans"/>
              <a:cs typeface="DM Sans"/>
              <a:sym typeface="DM Sans"/>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p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2" name="Google Shape;622;p1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p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7" name="Google Shape;627;p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 Completar el resumen con palabras claves de lo visto. En caso de cerrar con el “mapa de conceptos” se puede sacar. </a:t>
            </a:r>
            <a:endParaRPr>
              <a:latin typeface="DM Sans"/>
              <a:ea typeface="DM Sans"/>
              <a:cs typeface="DM Sans"/>
              <a:sym typeface="DM Sans"/>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p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3" name="Google Shape;633;p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(Al final de cada clase)</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br>
              <a:rPr b="1" lang="es">
                <a:solidFill>
                  <a:schemeClr val="dk1"/>
                </a:solidFill>
                <a:latin typeface="DM Sans"/>
                <a:ea typeface="DM Sans"/>
                <a:cs typeface="DM Sans"/>
                <a:sym typeface="DM Sans"/>
              </a:rPr>
            </a:br>
            <a:r>
              <a:rPr b="1" lang="es">
                <a:solidFill>
                  <a:schemeClr val="dk1"/>
                </a:solidFill>
                <a:latin typeface="DM Sans"/>
                <a:ea typeface="DM Sans"/>
                <a:cs typeface="DM Sans"/>
                <a:sym typeface="DM Sans"/>
              </a:rPr>
              <a:t>Encuesta sobre los temas abordados en la clase.</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Soporte: Encuesta de Zoom</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hlink"/>
                </a:solidFill>
                <a:latin typeface="DM Sans"/>
                <a:ea typeface="DM Sans"/>
                <a:cs typeface="DM Sans"/>
                <a:sym typeface="DM Sans"/>
                <a:hlinkClick r:id="rId2"/>
              </a:rPr>
              <a:t>este video.</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u="sng">
                <a:solidFill>
                  <a:schemeClr val="dk1"/>
                </a:solidFill>
                <a:latin typeface="DM Sans"/>
                <a:ea typeface="DM Sans"/>
                <a:cs typeface="DM Sans"/>
                <a:sym typeface="DM Sans"/>
              </a:rPr>
              <a:t>Consigna:</a:t>
            </a:r>
            <a:r>
              <a:rPr lang="es">
                <a:solidFill>
                  <a:schemeClr val="dk1"/>
                </a:solidFill>
                <a:latin typeface="DM Sans"/>
                <a:ea typeface="DM Sans"/>
                <a:cs typeface="DM Sans"/>
                <a:sym typeface="DM Sans"/>
              </a:rPr>
              <a:t> Presentar una encuesta cerrada por el chat de Zoom donde figuren listados todos los temas desarrollados durante esta clase (los que aparecen en la slide “Resumen de la clase de hoy”). Cada estudiante puede seleccionar uno o más temas.</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u="sng">
                <a:solidFill>
                  <a:schemeClr val="dk1"/>
                </a:solidFill>
                <a:latin typeface="DM Sans"/>
                <a:ea typeface="DM Sans"/>
                <a:cs typeface="DM Sans"/>
                <a:sym typeface="DM Sans"/>
              </a:rPr>
              <a:t>Ejemplo:</a:t>
            </a:r>
            <a:endParaRPr u="sng">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u="sng">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¿Qué temas de la clase de hoy te resultaron más complejos, te resultaron menos claros o te gustaría retomar para aclarar?</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SzPts val="1100"/>
              <a:buFont typeface="DM Sans"/>
              <a:buAutoNum type="arabicPeriod"/>
            </a:pPr>
            <a:r>
              <a:rPr lang="es">
                <a:latin typeface="DM Sans"/>
                <a:ea typeface="DM Sans"/>
                <a:cs typeface="DM Sans"/>
                <a:sym typeface="DM Sans"/>
              </a:rPr>
              <a:t>Plugins en AE.</a:t>
            </a:r>
            <a:endParaRPr>
              <a:latin typeface="DM Sans"/>
              <a:ea typeface="DM Sans"/>
              <a:cs typeface="DM Sans"/>
              <a:sym typeface="DM Sans"/>
            </a:endParaRPr>
          </a:p>
          <a:p>
            <a:pPr indent="-298450" lvl="0" marL="457200" rtl="0" algn="l">
              <a:lnSpc>
                <a:spcPct val="100000"/>
              </a:lnSpc>
              <a:spcBef>
                <a:spcPts val="0"/>
              </a:spcBef>
              <a:spcAft>
                <a:spcPts val="0"/>
              </a:spcAft>
              <a:buSzPts val="1100"/>
              <a:buFont typeface="DM Sans"/>
              <a:buAutoNum type="arabicPeriod"/>
            </a:pPr>
            <a:r>
              <a:rPr lang="es">
                <a:latin typeface="DM Sans"/>
                <a:ea typeface="DM Sans"/>
                <a:cs typeface="DM Sans"/>
                <a:sym typeface="DM Sans"/>
              </a:rPr>
              <a:t>Sistemas de partículas.</a:t>
            </a:r>
            <a:endParaRPr>
              <a:latin typeface="DM Sans"/>
              <a:ea typeface="DM Sans"/>
              <a:cs typeface="DM Sans"/>
              <a:sym typeface="DM Sans"/>
            </a:endParaRPr>
          </a:p>
          <a:p>
            <a:pPr indent="-298450" lvl="0" marL="457200" rtl="0" algn="l">
              <a:lnSpc>
                <a:spcPct val="100000"/>
              </a:lnSpc>
              <a:spcBef>
                <a:spcPts val="0"/>
              </a:spcBef>
              <a:spcAft>
                <a:spcPts val="0"/>
              </a:spcAft>
              <a:buSzPts val="1100"/>
              <a:buFont typeface="DM Sans"/>
              <a:buAutoNum type="arabicPeriod"/>
            </a:pPr>
            <a:r>
              <a:rPr lang="es">
                <a:latin typeface="DM Sans"/>
                <a:ea typeface="DM Sans"/>
                <a:cs typeface="DM Sans"/>
                <a:sym typeface="DM Sans"/>
              </a:rPr>
              <a:t>Renderizar con y sin transparencia.</a:t>
            </a:r>
            <a:endParaRPr>
              <a:latin typeface="DM Sans"/>
              <a:ea typeface="DM Sans"/>
              <a:cs typeface="DM Sans"/>
              <a:sym typeface="DM Sans"/>
            </a:endParaRPr>
          </a:p>
          <a:p>
            <a:pPr indent="-298450" lvl="0" marL="457200" rtl="0" algn="l">
              <a:lnSpc>
                <a:spcPct val="100000"/>
              </a:lnSpc>
              <a:spcBef>
                <a:spcPts val="0"/>
              </a:spcBef>
              <a:spcAft>
                <a:spcPts val="0"/>
              </a:spcAft>
              <a:buSzPts val="1100"/>
              <a:buFont typeface="DM Sans"/>
              <a:buAutoNum type="arabicPeriod"/>
            </a:pPr>
            <a:r>
              <a:rPr lang="es">
                <a:latin typeface="DM Sans"/>
                <a:ea typeface="DM Sans"/>
                <a:cs typeface="DM Sans"/>
                <a:sym typeface="DM Sans"/>
              </a:rPr>
              <a:t>Trabajar un proyecto para multipantalla.</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u="sng">
                <a:solidFill>
                  <a:schemeClr val="dk1"/>
                </a:solidFill>
                <a:latin typeface="DM Sans"/>
                <a:ea typeface="DM Sans"/>
                <a:cs typeface="DM Sans"/>
                <a:sym typeface="DM Sans"/>
              </a:rPr>
              <a:t>Resultados:</a:t>
            </a:r>
            <a:r>
              <a:rPr lang="es">
                <a:solidFill>
                  <a:schemeClr val="dk1"/>
                </a:solidFill>
                <a:latin typeface="DM Sans"/>
                <a:ea typeface="DM Sans"/>
                <a:cs typeface="DM Sans"/>
                <a:sym typeface="DM Sans"/>
              </a:rPr>
              <a:t> Los temas que presenten mayores dificultades serán tenidos en cuenta para ser abordados en la próxima AfterClass. Registrar las respuestas.</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t/>
            </a:r>
            <a:endParaRPr>
              <a:latin typeface="DM Sans"/>
              <a:ea typeface="DM Sans"/>
              <a:cs typeface="DM Sans"/>
              <a:sym typeface="DM Sans"/>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p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2" name="Google Shape;642;p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p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7" name="Google Shape;647;p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p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4" name="Google Shape;654;p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2f0bee2fb9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12f0bee2fb9_0_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con el contenido más importante de la clase. En una presentación de 50 slides usar máximo 5 de estas.</a:t>
            </a:r>
            <a:endParaRPr>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9" name="Shape 9"/>
        <p:cNvGrpSpPr/>
        <p:nvPr/>
      </p:nvGrpSpPr>
      <p:grpSpPr>
        <a:xfrm>
          <a:off x="0" y="0"/>
          <a:ext cx="0" cy="0"/>
          <a:chOff x="0" y="0"/>
          <a:chExt cx="0" cy="0"/>
        </a:xfrm>
      </p:grpSpPr>
      <p:pic>
        <p:nvPicPr>
          <p:cNvPr id="10" name="Google Shape;10;p112"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adro">
  <p:cSld name="SECTION_HEADER_1_1_1_1_1_1">
    <p:bg>
      <p:bgPr>
        <a:blipFill>
          <a:blip r:embed="rId2">
            <a:alphaModFix/>
          </a:blip>
          <a:stretch>
            <a:fillRect/>
          </a:stretch>
        </a:blipFill>
      </p:bgPr>
    </p:bg>
    <p:spTree>
      <p:nvGrpSpPr>
        <p:cNvPr id="28" name="Shape 28"/>
        <p:cNvGrpSpPr/>
        <p:nvPr/>
      </p:nvGrpSpPr>
      <p:grpSpPr>
        <a:xfrm>
          <a:off x="0" y="0"/>
          <a:ext cx="0" cy="0"/>
          <a:chOff x="0" y="0"/>
          <a:chExt cx="0" cy="0"/>
        </a:xfrm>
      </p:grpSpPr>
      <p:pic>
        <p:nvPicPr>
          <p:cNvPr id="29" name="Google Shape;29;p121"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co 1" type="title">
  <p:cSld name="TITLE">
    <p:spTree>
      <p:nvGrpSpPr>
        <p:cNvPr id="30" name="Shape 30"/>
        <p:cNvGrpSpPr/>
        <p:nvPr/>
      </p:nvGrpSpPr>
      <p:grpSpPr>
        <a:xfrm>
          <a:off x="0" y="0"/>
          <a:ext cx="0" cy="0"/>
          <a:chOff x="0" y="0"/>
          <a:chExt cx="0" cy="0"/>
        </a:xfrm>
      </p:grpSpPr>
      <p:sp>
        <p:nvSpPr>
          <p:cNvPr id="31" name="Google Shape;31;p12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000"/>
              <a:buFont typeface="DM Sans"/>
              <a:buNone/>
              <a:defRPr b="1" sz="4000">
                <a:latin typeface="DM Sans"/>
                <a:ea typeface="DM Sans"/>
                <a:cs typeface="DM Sans"/>
                <a:sym typeface="DM Sans"/>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2" name="Google Shape;32;p12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000"/>
              <a:buFont typeface="Helvetica Neue Light"/>
              <a:buNone/>
              <a:defRPr sz="2000">
                <a:latin typeface="Helvetica Neue Light"/>
                <a:ea typeface="Helvetica Neue Light"/>
                <a:cs typeface="Helvetica Neue Light"/>
                <a:sym typeface="Helvetica Neue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33" name="Google Shape;33;p122"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 name="Shape 34"/>
        <p:cNvGrpSpPr/>
        <p:nvPr/>
      </p:nvGrpSpPr>
      <p:grpSpPr>
        <a:xfrm>
          <a:off x="0" y="0"/>
          <a:ext cx="0" cy="0"/>
          <a:chOff x="0" y="0"/>
          <a:chExt cx="0" cy="0"/>
        </a:xfrm>
      </p:grpSpPr>
      <p:sp>
        <p:nvSpPr>
          <p:cNvPr id="35" name="Google Shape;35;g12f2e36dea4_0_19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 name="Google Shape;36;g12f2e36dea4_0_19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7" name="Google Shape;37;g12f2e36dea4_0_19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2" name="Shape 42"/>
        <p:cNvGrpSpPr/>
        <p:nvPr/>
      </p:nvGrpSpPr>
      <p:grpSpPr>
        <a:xfrm>
          <a:off x="0" y="0"/>
          <a:ext cx="0" cy="0"/>
          <a:chOff x="0" y="0"/>
          <a:chExt cx="0" cy="0"/>
        </a:xfrm>
      </p:grpSpPr>
      <p:sp>
        <p:nvSpPr>
          <p:cNvPr id="43" name="Google Shape;43;g12f2e36dea4_0_36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4" name="Google Shape;44;g12f2e36dea4_0_36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5" name="Google Shape;45;g12f2e36dea4_0_3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6" name="Shape 46"/>
        <p:cNvGrpSpPr/>
        <p:nvPr/>
      </p:nvGrpSpPr>
      <p:grpSpPr>
        <a:xfrm>
          <a:off x="0" y="0"/>
          <a:ext cx="0" cy="0"/>
          <a:chOff x="0" y="0"/>
          <a:chExt cx="0" cy="0"/>
        </a:xfrm>
      </p:grpSpPr>
      <p:sp>
        <p:nvSpPr>
          <p:cNvPr id="47" name="Google Shape;47;g12f2e36dea4_0_371"/>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8" name="Google Shape;48;g12f2e36dea4_0_37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g12f2e36dea4_0_37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1" name="Google Shape;51;g12f2e36dea4_0_37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2" name="Google Shape;52;g12f2e36dea4_0_37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3" name="Shape 53"/>
        <p:cNvGrpSpPr/>
        <p:nvPr/>
      </p:nvGrpSpPr>
      <p:grpSpPr>
        <a:xfrm>
          <a:off x="0" y="0"/>
          <a:ext cx="0" cy="0"/>
          <a:chOff x="0" y="0"/>
          <a:chExt cx="0" cy="0"/>
        </a:xfrm>
      </p:grpSpPr>
      <p:sp>
        <p:nvSpPr>
          <p:cNvPr id="54" name="Google Shape;54;g12f2e36dea4_0_37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 name="Google Shape;55;g12f2e36dea4_0_37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6" name="Google Shape;56;g12f2e36dea4_0_378"/>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7" name="Google Shape;57;g12f2e36dea4_0_37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 name="Shape 58"/>
        <p:cNvGrpSpPr/>
        <p:nvPr/>
      </p:nvGrpSpPr>
      <p:grpSpPr>
        <a:xfrm>
          <a:off x="0" y="0"/>
          <a:ext cx="0" cy="0"/>
          <a:chOff x="0" y="0"/>
          <a:chExt cx="0" cy="0"/>
        </a:xfrm>
      </p:grpSpPr>
      <p:sp>
        <p:nvSpPr>
          <p:cNvPr id="59" name="Google Shape;59;g12f2e36dea4_0_38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 name="Google Shape;60;g12f2e36dea4_0_38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1" name="Shape 61"/>
        <p:cNvGrpSpPr/>
        <p:nvPr/>
      </p:nvGrpSpPr>
      <p:grpSpPr>
        <a:xfrm>
          <a:off x="0" y="0"/>
          <a:ext cx="0" cy="0"/>
          <a:chOff x="0" y="0"/>
          <a:chExt cx="0" cy="0"/>
        </a:xfrm>
      </p:grpSpPr>
      <p:sp>
        <p:nvSpPr>
          <p:cNvPr id="62" name="Google Shape;62;g12f2e36dea4_0_386"/>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3" name="Google Shape;63;g12f2e36dea4_0_386"/>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4" name="Google Shape;64;g12f2e36dea4_0_38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5" name="Shape 65"/>
        <p:cNvGrpSpPr/>
        <p:nvPr/>
      </p:nvGrpSpPr>
      <p:grpSpPr>
        <a:xfrm>
          <a:off x="0" y="0"/>
          <a:ext cx="0" cy="0"/>
          <a:chOff x="0" y="0"/>
          <a:chExt cx="0" cy="0"/>
        </a:xfrm>
      </p:grpSpPr>
      <p:sp>
        <p:nvSpPr>
          <p:cNvPr id="66" name="Google Shape;66;g12f2e36dea4_0_39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67" name="Google Shape;67;g12f2e36dea4_0_39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113"/>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 name="Google Shape;13;p113"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g12f2e36dea4_0_39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g12f2e36dea4_0_393"/>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1" name="Google Shape;71;g12f2e36dea4_0_393"/>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2" name="Google Shape;72;g12f2e36dea4_0_393"/>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73" name="Google Shape;73;g12f2e36dea4_0_39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4" name="Shape 74"/>
        <p:cNvGrpSpPr/>
        <p:nvPr/>
      </p:nvGrpSpPr>
      <p:grpSpPr>
        <a:xfrm>
          <a:off x="0" y="0"/>
          <a:ext cx="0" cy="0"/>
          <a:chOff x="0" y="0"/>
          <a:chExt cx="0" cy="0"/>
        </a:xfrm>
      </p:grpSpPr>
      <p:sp>
        <p:nvSpPr>
          <p:cNvPr id="75" name="Google Shape;75;g12f2e36dea4_0_399"/>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76" name="Google Shape;76;g12f2e36dea4_0_39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7" name="Shape 77"/>
        <p:cNvGrpSpPr/>
        <p:nvPr/>
      </p:nvGrpSpPr>
      <p:grpSpPr>
        <a:xfrm>
          <a:off x="0" y="0"/>
          <a:ext cx="0" cy="0"/>
          <a:chOff x="0" y="0"/>
          <a:chExt cx="0" cy="0"/>
        </a:xfrm>
      </p:grpSpPr>
      <p:sp>
        <p:nvSpPr>
          <p:cNvPr id="78" name="Google Shape;78;g12f2e36dea4_0_402"/>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9" name="Google Shape;79;g12f2e36dea4_0_402"/>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80" name="Google Shape;80;g12f2e36dea4_0_40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1" name="Shape 81"/>
        <p:cNvGrpSpPr/>
        <p:nvPr/>
      </p:nvGrpSpPr>
      <p:grpSpPr>
        <a:xfrm>
          <a:off x="0" y="0"/>
          <a:ext cx="0" cy="0"/>
          <a:chOff x="0" y="0"/>
          <a:chExt cx="0" cy="0"/>
        </a:xfrm>
      </p:grpSpPr>
      <p:sp>
        <p:nvSpPr>
          <p:cNvPr id="82" name="Google Shape;82;g12f2e36dea4_0_40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83" name="Shape 83"/>
        <p:cNvGrpSpPr/>
        <p:nvPr/>
      </p:nvGrpSpPr>
      <p:grpSpPr>
        <a:xfrm>
          <a:off x="0" y="0"/>
          <a:ext cx="0" cy="0"/>
          <a:chOff x="0" y="0"/>
          <a:chExt cx="0" cy="0"/>
        </a:xfrm>
      </p:grpSpPr>
      <p:sp>
        <p:nvSpPr>
          <p:cNvPr id="84" name="Google Shape;84;g12f2e36dea4_0_408"/>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5" name="Google Shape;85;g12f2e36dea4_0_408"/>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750"/>
              </a:spcBef>
              <a:spcAft>
                <a:spcPts val="0"/>
              </a:spcAft>
              <a:buClr>
                <a:schemeClr val="dk1"/>
              </a:buClr>
              <a:buSzPts val="1800"/>
              <a:buChar char="•"/>
              <a:defRPr/>
            </a:lvl1pPr>
            <a:lvl2pPr indent="-342900" lvl="1" marL="914400" rtl="0" algn="l">
              <a:lnSpc>
                <a:spcPct val="90000"/>
              </a:lnSpc>
              <a:spcBef>
                <a:spcPts val="375"/>
              </a:spcBef>
              <a:spcAft>
                <a:spcPts val="0"/>
              </a:spcAft>
              <a:buClr>
                <a:schemeClr val="dk1"/>
              </a:buClr>
              <a:buSzPts val="1800"/>
              <a:buChar char="•"/>
              <a:defRPr/>
            </a:lvl2pPr>
            <a:lvl3pPr indent="-342900" lvl="2" marL="1371600" rtl="0" algn="l">
              <a:lnSpc>
                <a:spcPct val="90000"/>
              </a:lnSpc>
              <a:spcBef>
                <a:spcPts val="375"/>
              </a:spcBef>
              <a:spcAft>
                <a:spcPts val="0"/>
              </a:spcAft>
              <a:buClr>
                <a:schemeClr val="dk1"/>
              </a:buClr>
              <a:buSzPts val="1800"/>
              <a:buChar char="•"/>
              <a:defRPr/>
            </a:lvl3pPr>
            <a:lvl4pPr indent="-342900" lvl="3" marL="1828800" rtl="0" algn="l">
              <a:lnSpc>
                <a:spcPct val="90000"/>
              </a:lnSpc>
              <a:spcBef>
                <a:spcPts val="375"/>
              </a:spcBef>
              <a:spcAft>
                <a:spcPts val="0"/>
              </a:spcAft>
              <a:buClr>
                <a:schemeClr val="dk1"/>
              </a:buClr>
              <a:buSzPts val="1800"/>
              <a:buChar char="•"/>
              <a:defRPr/>
            </a:lvl4pPr>
            <a:lvl5pPr indent="-342900" lvl="4" marL="2286000" rtl="0" algn="l">
              <a:lnSpc>
                <a:spcPct val="90000"/>
              </a:lnSpc>
              <a:spcBef>
                <a:spcPts val="375"/>
              </a:spcBef>
              <a:spcAft>
                <a:spcPts val="0"/>
              </a:spcAft>
              <a:buClr>
                <a:schemeClr val="dk1"/>
              </a:buClr>
              <a:buSzPts val="1800"/>
              <a:buChar char="•"/>
              <a:defRPr/>
            </a:lvl5pPr>
            <a:lvl6pPr indent="-342900" lvl="5" marL="2743200" rtl="0" algn="l">
              <a:lnSpc>
                <a:spcPct val="90000"/>
              </a:lnSpc>
              <a:spcBef>
                <a:spcPts val="375"/>
              </a:spcBef>
              <a:spcAft>
                <a:spcPts val="0"/>
              </a:spcAft>
              <a:buClr>
                <a:schemeClr val="dk1"/>
              </a:buClr>
              <a:buSzPts val="1800"/>
              <a:buChar char="•"/>
              <a:defRPr/>
            </a:lvl6pPr>
            <a:lvl7pPr indent="-342900" lvl="6" marL="3200400" rtl="0" algn="l">
              <a:lnSpc>
                <a:spcPct val="90000"/>
              </a:lnSpc>
              <a:spcBef>
                <a:spcPts val="375"/>
              </a:spcBef>
              <a:spcAft>
                <a:spcPts val="0"/>
              </a:spcAft>
              <a:buClr>
                <a:schemeClr val="dk1"/>
              </a:buClr>
              <a:buSzPts val="1800"/>
              <a:buChar char="•"/>
              <a:defRPr/>
            </a:lvl7pPr>
            <a:lvl8pPr indent="-342900" lvl="7" marL="3657600" rtl="0" algn="l">
              <a:lnSpc>
                <a:spcPct val="90000"/>
              </a:lnSpc>
              <a:spcBef>
                <a:spcPts val="375"/>
              </a:spcBef>
              <a:spcAft>
                <a:spcPts val="0"/>
              </a:spcAft>
              <a:buClr>
                <a:schemeClr val="dk1"/>
              </a:buClr>
              <a:buSzPts val="1800"/>
              <a:buChar char="•"/>
              <a:defRPr/>
            </a:lvl8pPr>
            <a:lvl9pPr indent="-342900" lvl="8" marL="4114800" rtl="0" algn="l">
              <a:lnSpc>
                <a:spcPct val="90000"/>
              </a:lnSpc>
              <a:spcBef>
                <a:spcPts val="375"/>
              </a:spcBef>
              <a:spcAft>
                <a:spcPts val="0"/>
              </a:spcAft>
              <a:buClr>
                <a:schemeClr val="dk1"/>
              </a:buClr>
              <a:buSzPts val="1800"/>
              <a:buChar char="•"/>
              <a:defRPr/>
            </a:lvl9pPr>
          </a:lstStyle>
          <a:p/>
        </p:txBody>
      </p:sp>
      <p:sp>
        <p:nvSpPr>
          <p:cNvPr id="86" name="Google Shape;86;g12f2e36dea4_0_408"/>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7" name="Google Shape;87;g12f2e36dea4_0_408"/>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8" name="Google Shape;88;g12f2e36dea4_0_408"/>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p:cSld name="CUSTOM_37">
    <p:spTree>
      <p:nvGrpSpPr>
        <p:cNvPr id="89" name="Shape 8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14" name="Shape 14"/>
        <p:cNvGrpSpPr/>
        <p:nvPr/>
      </p:nvGrpSpPr>
      <p:grpSpPr>
        <a:xfrm>
          <a:off x="0" y="0"/>
          <a:ext cx="0" cy="0"/>
          <a:chOff x="0" y="0"/>
          <a:chExt cx="0" cy="0"/>
        </a:xfrm>
      </p:grpSpPr>
      <p:pic>
        <p:nvPicPr>
          <p:cNvPr id="15" name="Google Shape;15;p114"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16" name="Shape 16"/>
        <p:cNvGrpSpPr/>
        <p:nvPr/>
      </p:nvGrpSpPr>
      <p:grpSpPr>
        <a:xfrm>
          <a:off x="0" y="0"/>
          <a:ext cx="0" cy="0"/>
          <a:chOff x="0" y="0"/>
          <a:chExt cx="0" cy="0"/>
        </a:xfrm>
      </p:grpSpPr>
      <p:pic>
        <p:nvPicPr>
          <p:cNvPr id="17" name="Google Shape;17;p115"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18" name="Shape 18"/>
        <p:cNvGrpSpPr/>
        <p:nvPr/>
      </p:nvGrpSpPr>
      <p:grpSpPr>
        <a:xfrm>
          <a:off x="0" y="0"/>
          <a:ext cx="0" cy="0"/>
          <a:chOff x="0" y="0"/>
          <a:chExt cx="0" cy="0"/>
        </a:xfrm>
      </p:grpSpPr>
      <p:pic>
        <p:nvPicPr>
          <p:cNvPr id="19" name="Google Shape;19;p116" title="logo coderhouse"/>
          <p:cNvPicPr preferRelativeResize="0"/>
          <p:nvPr/>
        </p:nvPicPr>
        <p:blipFill rotWithShape="1">
          <a:blip r:embed="rId3">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20" name="Shape 20"/>
        <p:cNvGrpSpPr/>
        <p:nvPr/>
      </p:nvGrpSpPr>
      <p:grpSpPr>
        <a:xfrm>
          <a:off x="0" y="0"/>
          <a:ext cx="0" cy="0"/>
          <a:chOff x="0" y="0"/>
          <a:chExt cx="0" cy="0"/>
        </a:xfrm>
      </p:grpSpPr>
      <p:pic>
        <p:nvPicPr>
          <p:cNvPr id="21" name="Google Shape;21;p117"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22" name="Shape 22"/>
        <p:cNvGrpSpPr/>
        <p:nvPr/>
      </p:nvGrpSpPr>
      <p:grpSpPr>
        <a:xfrm>
          <a:off x="0" y="0"/>
          <a:ext cx="0" cy="0"/>
          <a:chOff x="0" y="0"/>
          <a:chExt cx="0" cy="0"/>
        </a:xfrm>
      </p:grpSpPr>
      <p:pic>
        <p:nvPicPr>
          <p:cNvPr id="23" name="Google Shape;23;p118"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2">
  <p:cSld name="SECTION_HEADER_1_1_1_1">
    <p:bg>
      <p:bgPr>
        <a:blipFill>
          <a:blip r:embed="rId2">
            <a:alphaModFix/>
          </a:blip>
          <a:stretch>
            <a:fillRect/>
          </a:stretch>
        </a:blipFill>
      </p:bgPr>
    </p:bg>
    <p:spTree>
      <p:nvGrpSpPr>
        <p:cNvPr id="24" name="Shape 24"/>
        <p:cNvGrpSpPr/>
        <p:nvPr/>
      </p:nvGrpSpPr>
      <p:grpSpPr>
        <a:xfrm>
          <a:off x="0" y="0"/>
          <a:ext cx="0" cy="0"/>
          <a:chOff x="0" y="0"/>
          <a:chExt cx="0" cy="0"/>
        </a:xfrm>
      </p:grpSpPr>
      <p:pic>
        <p:nvPicPr>
          <p:cNvPr id="25" name="Google Shape;25;p119"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3">
  <p:cSld name="SECTION_HEADER_1_1_1_1_1">
    <p:bg>
      <p:bgPr>
        <a:blipFill>
          <a:blip r:embed="rId2">
            <a:alphaModFix/>
          </a:blip>
          <a:stretch>
            <a:fillRect/>
          </a:stretch>
        </a:blipFill>
      </p:bgPr>
    </p:bg>
    <p:spTree>
      <p:nvGrpSpPr>
        <p:cNvPr id="26" name="Shape 26"/>
        <p:cNvGrpSpPr/>
        <p:nvPr/>
      </p:nvGrpSpPr>
      <p:grpSpPr>
        <a:xfrm>
          <a:off x="0" y="0"/>
          <a:ext cx="0" cy="0"/>
          <a:chOff x="0" y="0"/>
          <a:chExt cx="0" cy="0"/>
        </a:xfrm>
      </p:grpSpPr>
      <p:pic>
        <p:nvPicPr>
          <p:cNvPr id="27" name="Google Shape;27;p120"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8" name="Shape 38"/>
        <p:cNvGrpSpPr/>
        <p:nvPr/>
      </p:nvGrpSpPr>
      <p:grpSpPr>
        <a:xfrm>
          <a:off x="0" y="0"/>
          <a:ext cx="0" cy="0"/>
          <a:chOff x="0" y="0"/>
          <a:chExt cx="0" cy="0"/>
        </a:xfrm>
      </p:grpSpPr>
      <p:sp>
        <p:nvSpPr>
          <p:cNvPr id="39" name="Google Shape;39;g12f2e36dea4_0_36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0" name="Google Shape;40;g12f2e36dea4_0_36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41" name="Google Shape;41;g12f2e36dea4_0_36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27.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8.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0.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1.png"/><Relationship Id="rId4" Type="http://schemas.openxmlformats.org/officeDocument/2006/relationships/image" Target="../media/image3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5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42.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1.xml"/><Relationship Id="rId3" Type="http://schemas.openxmlformats.org/officeDocument/2006/relationships/image" Target="../media/image2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3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5.xml"/><Relationship Id="rId3" Type="http://schemas.openxmlformats.org/officeDocument/2006/relationships/image" Target="../media/image3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7.xml"/><Relationship Id="rId3" Type="http://schemas.openxmlformats.org/officeDocument/2006/relationships/image" Target="../media/image4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8.xml"/><Relationship Id="rId3" Type="http://schemas.openxmlformats.org/officeDocument/2006/relationships/image" Target="../media/image3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9.xml"/><Relationship Id="rId3" Type="http://schemas.openxmlformats.org/officeDocument/2006/relationships/image" Target="../media/image43.png"/><Relationship Id="rId4" Type="http://schemas.openxmlformats.org/officeDocument/2006/relationships/image" Target="../media/image36.png"/><Relationship Id="rId5" Type="http://schemas.openxmlformats.org/officeDocument/2006/relationships/image" Target="../media/image38.png"/><Relationship Id="rId6"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4.png"/><Relationship Id="rId4" Type="http://schemas.openxmlformats.org/officeDocument/2006/relationships/image" Target="../media/image23.png"/><Relationship Id="rId5" Type="http://schemas.openxmlformats.org/officeDocument/2006/relationships/image" Target="../media/image28.png"/><Relationship Id="rId6" Type="http://schemas.openxmlformats.org/officeDocument/2006/relationships/image" Target="../media/image21.png"/><Relationship Id="rId7" Type="http://schemas.openxmlformats.org/officeDocument/2006/relationships/slide" Target="/ppt/slides/slide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4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41.png"/><Relationship Id="rId4" Type="http://schemas.openxmlformats.org/officeDocument/2006/relationships/image" Target="../media/image45.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2.xml"/><Relationship Id="rId3" Type="http://schemas.openxmlformats.org/officeDocument/2006/relationships/image" Target="../media/image39.png"/><Relationship Id="rId4" Type="http://schemas.openxmlformats.org/officeDocument/2006/relationships/image" Target="../media/image4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image" Target="../media/image53.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 Id="rId3" Type="http://schemas.openxmlformats.org/officeDocument/2006/relationships/image" Target="../media/image5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53.png"/><Relationship Id="rId4" Type="http://schemas.openxmlformats.org/officeDocument/2006/relationships/image" Target="../media/image5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8.xml"/><Relationship Id="rId3" Type="http://schemas.openxmlformats.org/officeDocument/2006/relationships/image" Target="../media/image37.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 Id="rId3" Type="http://schemas.openxmlformats.org/officeDocument/2006/relationships/image" Target="../media/image47.png"/><Relationship Id="rId4" Type="http://schemas.openxmlformats.org/officeDocument/2006/relationships/hyperlink" Target="https://www.youtube.com/watch?v=UIFIBQuFy50" TargetMode="External"/><Relationship Id="rId5" Type="http://schemas.openxmlformats.org/officeDocument/2006/relationships/hyperlink" Target="https://cleverdata.io/caso-de-exito-hoteles-meplaya/" TargetMode="External"/><Relationship Id="rId6" Type="http://schemas.openxmlformats.org/officeDocument/2006/relationships/hyperlink" Target="https://www.diplomadosonline.com/amazon-utiliza-big-data-analisis-predictivo-para-recomendar-futuras-venta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6.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 Id="rId3" Type="http://schemas.openxmlformats.org/officeDocument/2006/relationships/image" Target="../media/image48.jpg"/><Relationship Id="rId4" Type="http://schemas.openxmlformats.org/officeDocument/2006/relationships/image" Target="../media/image50.jpg"/><Relationship Id="rId5" Type="http://schemas.openxmlformats.org/officeDocument/2006/relationships/image" Target="../media/image52.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6.xml"/><Relationship Id="rId3" Type="http://schemas.openxmlformats.org/officeDocument/2006/relationships/hyperlink" Target="https://coderhouse.notion.site/Beneficios-Top10-da565b2badda4a1098dedfe9aa3ed5ba" TargetMode="Externa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7.xml"/><Relationship Id="rId3" Type="http://schemas.openxmlformats.org/officeDocument/2006/relationships/image" Target="../media/image4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p:nvPr/>
        </p:nvSpPr>
        <p:spPr>
          <a:xfrm>
            <a:off x="3080700" y="2547525"/>
            <a:ext cx="2982600" cy="79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8"/>
          <p:cNvSpPr txBox="1"/>
          <p:nvPr/>
        </p:nvSpPr>
        <p:spPr>
          <a:xfrm>
            <a:off x="1461300" y="1802163"/>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lt1"/>
                </a:solidFill>
                <a:latin typeface="DM Sans"/>
                <a:ea typeface="DM Sans"/>
                <a:cs typeface="DM Sans"/>
                <a:sym typeface="DM Sans"/>
              </a:rPr>
              <a:t>Esta clase va a ser</a:t>
            </a:r>
            <a:endParaRPr b="1" i="0" sz="4000" u="none" cap="none" strike="noStrike">
              <a:solidFill>
                <a:srgbClr val="DEFC52"/>
              </a:solidFill>
              <a:latin typeface="DM Sans"/>
              <a:ea typeface="DM Sans"/>
              <a:cs typeface="DM Sans"/>
              <a:sym typeface="DM Sans"/>
            </a:endParaRPr>
          </a:p>
        </p:txBody>
      </p:sp>
      <p:sp>
        <p:nvSpPr>
          <p:cNvPr id="96" name="Google Shape;96;p18"/>
          <p:cNvSpPr txBox="1"/>
          <p:nvPr/>
        </p:nvSpPr>
        <p:spPr>
          <a:xfrm>
            <a:off x="3655975" y="2541075"/>
            <a:ext cx="22275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grabada</a:t>
            </a:r>
            <a:endParaRPr b="1" i="0" sz="4000" u="none" cap="none" strike="noStrike">
              <a:solidFill>
                <a:srgbClr val="EAFF6A"/>
              </a:solidFill>
              <a:latin typeface="DM Sans"/>
              <a:ea typeface="DM Sans"/>
              <a:cs typeface="DM Sans"/>
              <a:sym typeface="DM Sans"/>
            </a:endParaRPr>
          </a:p>
        </p:txBody>
      </p:sp>
      <p:sp>
        <p:nvSpPr>
          <p:cNvPr id="97" name="Google Shape;97;p18"/>
          <p:cNvSpPr/>
          <p:nvPr/>
        </p:nvSpPr>
        <p:spPr>
          <a:xfrm>
            <a:off x="3293875" y="2844525"/>
            <a:ext cx="199800" cy="199800"/>
          </a:xfrm>
          <a:prstGeom prst="ellipse">
            <a:avLst/>
          </a:prstGeom>
          <a:solidFill>
            <a:srgbClr val="FF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12f0bee2fb9_0_92"/>
          <p:cNvSpPr txBox="1"/>
          <p:nvPr/>
        </p:nvSpPr>
        <p:spPr>
          <a:xfrm>
            <a:off x="501450" y="1081750"/>
            <a:ext cx="49872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Caso Andreani</a:t>
            </a:r>
            <a:endParaRPr b="1" i="0" sz="4000" u="none" cap="none" strike="noStrike">
              <a:solidFill>
                <a:schemeClr val="dk1"/>
              </a:solidFill>
              <a:latin typeface="DM Sans"/>
              <a:ea typeface="DM Sans"/>
              <a:cs typeface="DM Sans"/>
              <a:sym typeface="DM Sans"/>
            </a:endParaRPr>
          </a:p>
        </p:txBody>
      </p:sp>
      <p:pic>
        <p:nvPicPr>
          <p:cNvPr id="192" name="Google Shape;192;g12f0bee2fb9_0_92"/>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193" name="Google Shape;193;g12f0bee2fb9_0_92"/>
          <p:cNvSpPr txBox="1"/>
          <p:nvPr/>
        </p:nvSpPr>
        <p:spPr>
          <a:xfrm>
            <a:off x="549525" y="2192900"/>
            <a:ext cx="4694400" cy="1348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Font typeface="Arial"/>
              <a:buNone/>
            </a:pPr>
            <a:r>
              <a:rPr lang="es" sz="1350">
                <a:solidFill>
                  <a:schemeClr val="dk1"/>
                </a:solidFill>
                <a:latin typeface="DM Sans"/>
                <a:ea typeface="DM Sans"/>
                <a:cs typeface="DM Sans"/>
                <a:sym typeface="DM Sans"/>
              </a:rPr>
              <a:t>Andreani es una empresa de servicios logísticos orientada a crear una red de logística social. Cuenta con más de 4734 colaboradores, 165 puntos de ventas, 103 sucursales en 86 localidades, etc.</a:t>
            </a:r>
            <a:endParaRPr sz="1350">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sz="1350">
              <a:latin typeface="DM Sans"/>
              <a:ea typeface="DM Sans"/>
              <a:cs typeface="DM Sans"/>
              <a:sym typeface="DM Sans"/>
            </a:endParaRPr>
          </a:p>
        </p:txBody>
      </p:sp>
      <p:pic>
        <p:nvPicPr>
          <p:cNvPr descr="Te damos la bienvenida a Andreani!" id="194" name="Google Shape;194;g12f0bee2fb9_0_92"/>
          <p:cNvPicPr preferRelativeResize="0"/>
          <p:nvPr/>
        </p:nvPicPr>
        <p:blipFill rotWithShape="1">
          <a:blip r:embed="rId4">
            <a:alphaModFix/>
          </a:blip>
          <a:srcRect b="0" l="0" r="0" t="0"/>
          <a:stretch/>
        </p:blipFill>
        <p:spPr>
          <a:xfrm>
            <a:off x="5488651" y="1768838"/>
            <a:ext cx="2849250" cy="1605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g12f0bee2fb9_0_162"/>
          <p:cNvPicPr preferRelativeResize="0"/>
          <p:nvPr/>
        </p:nvPicPr>
        <p:blipFill rotWithShape="1">
          <a:blip r:embed="rId3">
            <a:alphaModFix/>
          </a:blip>
          <a:srcRect b="0" l="0" r="0" t="0"/>
          <a:stretch/>
        </p:blipFill>
        <p:spPr>
          <a:xfrm>
            <a:off x="523175" y="447640"/>
            <a:ext cx="8097651" cy="4248211"/>
          </a:xfrm>
          <a:prstGeom prst="rect">
            <a:avLst/>
          </a:prstGeom>
          <a:noFill/>
          <a:ln cap="flat" cmpd="sng" w="9525">
            <a:solidFill>
              <a:schemeClr val="lt2"/>
            </a:solidFill>
            <a:prstDash val="solid"/>
            <a:round/>
            <a:headEnd len="sm" w="sm" type="none"/>
            <a:tailEnd len="sm" w="sm" type="none"/>
          </a:ln>
        </p:spPr>
      </p:pic>
      <p:pic>
        <p:nvPicPr>
          <p:cNvPr id="200" name="Google Shape;200;g12f0bee2fb9_0_162"/>
          <p:cNvPicPr preferRelativeResize="0"/>
          <p:nvPr/>
        </p:nvPicPr>
        <p:blipFill rotWithShape="1">
          <a:blip r:embed="rId4">
            <a:alphaModFix/>
          </a:blip>
          <a:srcRect b="0" l="0" r="0" t="0"/>
          <a:stretch/>
        </p:blipFill>
        <p:spPr>
          <a:xfrm>
            <a:off x="7811413" y="4692275"/>
            <a:ext cx="1150750" cy="267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g12f0bee2fb9_0_220"/>
          <p:cNvPicPr preferRelativeResize="0"/>
          <p:nvPr/>
        </p:nvPicPr>
        <p:blipFill rotWithShape="1">
          <a:blip r:embed="rId3">
            <a:alphaModFix/>
          </a:blip>
          <a:srcRect b="0" l="0" r="0" t="0"/>
          <a:stretch/>
        </p:blipFill>
        <p:spPr>
          <a:xfrm>
            <a:off x="711174" y="1371876"/>
            <a:ext cx="7721639" cy="3487000"/>
          </a:xfrm>
          <a:prstGeom prst="rect">
            <a:avLst/>
          </a:prstGeom>
          <a:noFill/>
          <a:ln>
            <a:noFill/>
          </a:ln>
        </p:spPr>
      </p:pic>
      <p:sp>
        <p:nvSpPr>
          <p:cNvPr id="206" name="Google Shape;206;g12f0bee2fb9_0_220"/>
          <p:cNvSpPr txBox="1"/>
          <p:nvPr/>
        </p:nvSpPr>
        <p:spPr>
          <a:xfrm>
            <a:off x="830062" y="1565776"/>
            <a:ext cx="45720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a:p>
        </p:txBody>
      </p:sp>
      <p:pic>
        <p:nvPicPr>
          <p:cNvPr id="207" name="Google Shape;207;g12f0bee2fb9_0_220"/>
          <p:cNvPicPr preferRelativeResize="0"/>
          <p:nvPr/>
        </p:nvPicPr>
        <p:blipFill rotWithShape="1">
          <a:blip r:embed="rId4">
            <a:alphaModFix/>
          </a:blip>
          <a:srcRect b="0" l="0" r="0" t="0"/>
          <a:stretch/>
        </p:blipFill>
        <p:spPr>
          <a:xfrm>
            <a:off x="7811413" y="4692275"/>
            <a:ext cx="1150750" cy="267575"/>
          </a:xfrm>
          <a:prstGeom prst="rect">
            <a:avLst/>
          </a:prstGeom>
          <a:noFill/>
          <a:ln>
            <a:noFill/>
          </a:ln>
        </p:spPr>
      </p:pic>
      <p:sp>
        <p:nvSpPr>
          <p:cNvPr id="208" name="Google Shape;208;g12f0bee2fb9_0_220"/>
          <p:cNvSpPr txBox="1"/>
          <p:nvPr/>
        </p:nvSpPr>
        <p:spPr>
          <a:xfrm>
            <a:off x="476250" y="632975"/>
            <a:ext cx="88104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Arquitectura de Datos actual</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12f0bee2fb9_0_282"/>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ML para Andreani</a:t>
            </a:r>
            <a:endParaRPr b="1" i="0" sz="4000" u="none" cap="none" strike="noStrike">
              <a:solidFill>
                <a:schemeClr val="dk1"/>
              </a:solidFill>
              <a:latin typeface="DM Sans"/>
              <a:ea typeface="DM Sans"/>
              <a:cs typeface="DM Sans"/>
              <a:sym typeface="DM Sans"/>
            </a:endParaRPr>
          </a:p>
        </p:txBody>
      </p:sp>
      <p:sp>
        <p:nvSpPr>
          <p:cNvPr id="214" name="Google Shape;214;g12f0bee2fb9_0_282"/>
          <p:cNvSpPr txBox="1"/>
          <p:nvPr/>
        </p:nvSpPr>
        <p:spPr>
          <a:xfrm>
            <a:off x="473350" y="1908175"/>
            <a:ext cx="3834600" cy="1639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Font typeface="Arial"/>
              <a:buNone/>
            </a:pPr>
            <a:r>
              <a:rPr b="1" lang="es" sz="1350">
                <a:solidFill>
                  <a:schemeClr val="dk1"/>
                </a:solidFill>
                <a:latin typeface="DM Sans"/>
                <a:ea typeface="DM Sans"/>
                <a:cs typeface="DM Sans"/>
                <a:sym typeface="DM Sans"/>
              </a:rPr>
              <a:t>Desafío: Generar un Modelo de Predicción de tiempos de entrega.</a:t>
            </a:r>
            <a:endParaRPr b="1" sz="1350">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Font typeface="Arial"/>
              <a:buNone/>
            </a:pPr>
            <a:r>
              <a:t/>
            </a:r>
            <a:endParaRPr sz="1350">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Font typeface="Arial"/>
              <a:buNone/>
            </a:pPr>
            <a:r>
              <a:rPr b="1" lang="es" sz="1350">
                <a:solidFill>
                  <a:schemeClr val="dk1"/>
                </a:solidFill>
                <a:latin typeface="DM Sans"/>
                <a:ea typeface="DM Sans"/>
                <a:cs typeface="DM Sans"/>
                <a:sym typeface="DM Sans"/>
              </a:rPr>
              <a:t>Objetivo: </a:t>
            </a:r>
            <a:r>
              <a:rPr lang="es" sz="1350">
                <a:solidFill>
                  <a:schemeClr val="dk1"/>
                </a:solidFill>
                <a:latin typeface="DM Sans"/>
                <a:ea typeface="DM Sans"/>
                <a:cs typeface="DM Sans"/>
                <a:sym typeface="DM Sans"/>
              </a:rPr>
              <a:t>Predecir qué día va a llegar el paquete y en qué franja horaria (mañana/tarde). Tanto para entrega por Sucursal como para entrega en Domicilio.</a:t>
            </a:r>
            <a:endParaRPr sz="1350">
              <a:latin typeface="DM Sans"/>
              <a:ea typeface="DM Sans"/>
              <a:cs typeface="DM Sans"/>
              <a:sym typeface="DM Sans"/>
            </a:endParaRPr>
          </a:p>
        </p:txBody>
      </p:sp>
      <p:sp>
        <p:nvSpPr>
          <p:cNvPr id="215" name="Google Shape;215;g12f0bee2fb9_0_282"/>
          <p:cNvSpPr txBox="1"/>
          <p:nvPr/>
        </p:nvSpPr>
        <p:spPr>
          <a:xfrm>
            <a:off x="4527575" y="1908175"/>
            <a:ext cx="3834600" cy="205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Font typeface="Arial"/>
              <a:buNone/>
            </a:pPr>
            <a:r>
              <a:rPr b="1" lang="es" sz="1350">
                <a:solidFill>
                  <a:schemeClr val="dk1"/>
                </a:solidFill>
                <a:latin typeface="DM Sans"/>
                <a:ea typeface="DM Sans"/>
                <a:cs typeface="DM Sans"/>
                <a:sym typeface="DM Sans"/>
              </a:rPr>
              <a:t>¿Esto qué permite?</a:t>
            </a:r>
            <a:endParaRPr b="1" sz="1350">
              <a:solidFill>
                <a:schemeClr val="dk1"/>
              </a:solidFill>
              <a:latin typeface="DM Sans"/>
              <a:ea typeface="DM Sans"/>
              <a:cs typeface="DM Sans"/>
              <a:sym typeface="DM Sans"/>
            </a:endParaRPr>
          </a:p>
          <a:p>
            <a:pPr indent="-269875" lvl="0" marL="285750" rtl="0" algn="l">
              <a:lnSpc>
                <a:spcPct val="100000"/>
              </a:lnSpc>
              <a:spcBef>
                <a:spcPts val="100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Avisarle al usuario cuando va a estar llegando su paquete. 📫</a:t>
            </a:r>
            <a:endParaRPr sz="1350">
              <a:solidFill>
                <a:schemeClr val="dk1"/>
              </a:solidFill>
              <a:latin typeface="DM Sans"/>
              <a:ea typeface="DM Sans"/>
              <a:cs typeface="DM Sans"/>
              <a:sym typeface="DM Sans"/>
            </a:endParaRPr>
          </a:p>
          <a:p>
            <a:pPr indent="-269875" lvl="0" marL="285750" rtl="0" algn="l">
              <a:lnSpc>
                <a:spcPct val="100000"/>
              </a:lnSpc>
              <a:spcBef>
                <a:spcPts val="100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Optimizar la logística de la empresa. 🚚</a:t>
            </a:r>
            <a:endParaRPr sz="1350">
              <a:solidFill>
                <a:schemeClr val="dk1"/>
              </a:solidFill>
              <a:latin typeface="DM Sans"/>
              <a:ea typeface="DM Sans"/>
              <a:cs typeface="DM Sans"/>
              <a:sym typeface="DM Sans"/>
            </a:endParaRPr>
          </a:p>
          <a:p>
            <a:pPr indent="-269875" lvl="0" marL="285750" rtl="0" algn="l">
              <a:lnSpc>
                <a:spcPct val="100000"/>
              </a:lnSpc>
              <a:spcBef>
                <a:spcPts val="100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Incrementar la satisfacción y la experiencia de usuario. </a:t>
            </a:r>
            <a:r>
              <a:rPr lang="es" sz="1350">
                <a:solidFill>
                  <a:schemeClr val="dk1"/>
                </a:solidFill>
                <a:latin typeface="DM Sans"/>
                <a:ea typeface="DM Sans"/>
                <a:cs typeface="DM Sans"/>
                <a:sym typeface="DM Sans"/>
              </a:rPr>
              <a:t>🙋</a:t>
            </a:r>
            <a:endParaRPr sz="1350">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sz="1350">
              <a:latin typeface="DM Sans"/>
              <a:ea typeface="DM Sans"/>
              <a:cs typeface="DM Sans"/>
              <a:sym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grpSp>
        <p:nvGrpSpPr>
          <p:cNvPr id="220" name="Google Shape;220;g12f0bee2fb9_0_288"/>
          <p:cNvGrpSpPr/>
          <p:nvPr/>
        </p:nvGrpSpPr>
        <p:grpSpPr>
          <a:xfrm>
            <a:off x="501408" y="393808"/>
            <a:ext cx="738905" cy="738905"/>
            <a:chOff x="575612" y="1950748"/>
            <a:chExt cx="431100" cy="431100"/>
          </a:xfrm>
        </p:grpSpPr>
        <p:sp>
          <p:nvSpPr>
            <p:cNvPr id="221" name="Google Shape;221;g12f0bee2fb9_0_288"/>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2" name="Google Shape;222;g12f0bee2fb9_0_288" title="ícono para pensar"/>
            <p:cNvPicPr preferRelativeResize="0"/>
            <p:nvPr/>
          </p:nvPicPr>
          <p:blipFill rotWithShape="1">
            <a:blip r:embed="rId3">
              <a:alphaModFix/>
            </a:blip>
            <a:srcRect b="0" l="0" r="0" t="0"/>
            <a:stretch/>
          </p:blipFill>
          <p:spPr>
            <a:xfrm>
              <a:off x="655125" y="2030288"/>
              <a:ext cx="272000" cy="272000"/>
            </a:xfrm>
            <a:prstGeom prst="rect">
              <a:avLst/>
            </a:prstGeom>
            <a:noFill/>
            <a:ln>
              <a:noFill/>
            </a:ln>
          </p:spPr>
        </p:pic>
      </p:grpSp>
      <p:sp>
        <p:nvSpPr>
          <p:cNvPr id="223" name="Google Shape;223;g12f0bee2fb9_0_288"/>
          <p:cNvSpPr txBox="1"/>
          <p:nvPr/>
        </p:nvSpPr>
        <p:spPr>
          <a:xfrm>
            <a:off x="1473188" y="463200"/>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 sz="3500" u="none" cap="none" strike="noStrike">
                <a:solidFill>
                  <a:srgbClr val="EAFF6A"/>
                </a:solidFill>
                <a:latin typeface="DM Sans"/>
                <a:ea typeface="DM Sans"/>
                <a:cs typeface="DM Sans"/>
                <a:sym typeface="DM Sans"/>
              </a:rPr>
              <a:t>Para pensar</a:t>
            </a:r>
            <a:endParaRPr b="1" i="0" sz="3500" u="none" cap="none" strike="noStrike">
              <a:solidFill>
                <a:srgbClr val="EAFF6A"/>
              </a:solidFill>
              <a:latin typeface="DM Sans"/>
              <a:ea typeface="DM Sans"/>
              <a:cs typeface="DM Sans"/>
              <a:sym typeface="DM Sans"/>
            </a:endParaRPr>
          </a:p>
        </p:txBody>
      </p:sp>
      <p:sp>
        <p:nvSpPr>
          <p:cNvPr id="224" name="Google Shape;224;g12f0bee2fb9_0_288"/>
          <p:cNvSpPr txBox="1"/>
          <p:nvPr/>
        </p:nvSpPr>
        <p:spPr>
          <a:xfrm>
            <a:off x="565200" y="1261125"/>
            <a:ext cx="7169400" cy="2955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b="1" lang="es" sz="2000">
                <a:solidFill>
                  <a:schemeClr val="lt1"/>
                </a:solidFill>
                <a:latin typeface="DM Sans"/>
                <a:ea typeface="DM Sans"/>
                <a:cs typeface="DM Sans"/>
                <a:sym typeface="DM Sans"/>
              </a:rPr>
              <a:t>Si los objetivos se orientan a:</a:t>
            </a:r>
            <a:endParaRPr sz="2000">
              <a:solidFill>
                <a:schemeClr val="lt1"/>
              </a:solidFill>
              <a:latin typeface="DM Sans"/>
              <a:ea typeface="DM Sans"/>
              <a:cs typeface="DM Sans"/>
              <a:sym typeface="DM Sans"/>
            </a:endParaRPr>
          </a:p>
          <a:p>
            <a:pPr indent="-355600" lvl="0" marL="457200" rtl="0" algn="l">
              <a:lnSpc>
                <a:spcPct val="100000"/>
              </a:lnSpc>
              <a:spcBef>
                <a:spcPts val="0"/>
              </a:spcBef>
              <a:spcAft>
                <a:spcPts val="0"/>
              </a:spcAft>
              <a:buClr>
                <a:schemeClr val="lt1"/>
              </a:buClr>
              <a:buSzPts val="2000"/>
              <a:buFont typeface="DM Sans"/>
              <a:buChar char="✓"/>
            </a:pPr>
            <a:r>
              <a:rPr lang="es" sz="2000">
                <a:solidFill>
                  <a:schemeClr val="lt1"/>
                </a:solidFill>
                <a:latin typeface="DM Sans"/>
                <a:ea typeface="DM Sans"/>
                <a:cs typeface="DM Sans"/>
                <a:sym typeface="DM Sans"/>
              </a:rPr>
              <a:t>Predecir qué día va a llegar el paquete y en qué franja horaria. Tanto para entrega por Sucursal como para entrega en Domicilio.</a:t>
            </a:r>
            <a:endParaRPr sz="2000">
              <a:solidFill>
                <a:schemeClr val="lt1"/>
              </a:solidFill>
              <a:latin typeface="DM Sans"/>
              <a:ea typeface="DM Sans"/>
              <a:cs typeface="DM Sans"/>
              <a:sym typeface="DM Sans"/>
            </a:endParaRPr>
          </a:p>
          <a:p>
            <a:pPr indent="-355600" lvl="0" marL="457200" rtl="0" algn="l">
              <a:lnSpc>
                <a:spcPct val="100000"/>
              </a:lnSpc>
              <a:spcBef>
                <a:spcPts val="0"/>
              </a:spcBef>
              <a:spcAft>
                <a:spcPts val="0"/>
              </a:spcAft>
              <a:buClr>
                <a:schemeClr val="lt1"/>
              </a:buClr>
              <a:buSzPts val="2000"/>
              <a:buFont typeface="DM Sans"/>
              <a:buChar char="✓"/>
            </a:pPr>
            <a:r>
              <a:rPr lang="es" sz="2000">
                <a:solidFill>
                  <a:schemeClr val="lt1"/>
                </a:solidFill>
                <a:latin typeface="DM Sans"/>
                <a:ea typeface="DM Sans"/>
                <a:cs typeface="DM Sans"/>
                <a:sym typeface="DM Sans"/>
              </a:rPr>
              <a:t>Avisarle al usuario cuando va a estar llegando su paquete.</a:t>
            </a:r>
            <a:endParaRPr sz="2000">
              <a:solidFill>
                <a:schemeClr val="lt1"/>
              </a:solidFill>
              <a:latin typeface="DM Sans"/>
              <a:ea typeface="DM Sans"/>
              <a:cs typeface="DM Sans"/>
              <a:sym typeface="DM Sans"/>
            </a:endParaRPr>
          </a:p>
          <a:p>
            <a:pPr indent="-355600" lvl="0" marL="457200" rtl="0" algn="l">
              <a:lnSpc>
                <a:spcPct val="100000"/>
              </a:lnSpc>
              <a:spcBef>
                <a:spcPts val="0"/>
              </a:spcBef>
              <a:spcAft>
                <a:spcPts val="0"/>
              </a:spcAft>
              <a:buClr>
                <a:schemeClr val="lt1"/>
              </a:buClr>
              <a:buSzPts val="2000"/>
              <a:buFont typeface="DM Sans"/>
              <a:buChar char="✓"/>
            </a:pPr>
            <a:r>
              <a:rPr lang="es" sz="2000">
                <a:solidFill>
                  <a:schemeClr val="lt1"/>
                </a:solidFill>
                <a:latin typeface="DM Sans"/>
                <a:ea typeface="DM Sans"/>
                <a:cs typeface="DM Sans"/>
                <a:sym typeface="DM Sans"/>
              </a:rPr>
              <a:t>Optimizar la logística de la empresa.</a:t>
            </a:r>
            <a:endParaRPr sz="2000">
              <a:solidFill>
                <a:schemeClr val="lt1"/>
              </a:solidFill>
              <a:latin typeface="DM Sans"/>
              <a:ea typeface="DM Sans"/>
              <a:cs typeface="DM Sans"/>
              <a:sym typeface="DM Sans"/>
            </a:endParaRPr>
          </a:p>
          <a:p>
            <a:pPr indent="-355600" lvl="0" marL="457200" rtl="0" algn="l">
              <a:lnSpc>
                <a:spcPct val="100000"/>
              </a:lnSpc>
              <a:spcBef>
                <a:spcPts val="0"/>
              </a:spcBef>
              <a:spcAft>
                <a:spcPts val="0"/>
              </a:spcAft>
              <a:buClr>
                <a:schemeClr val="lt1"/>
              </a:buClr>
              <a:buSzPts val="2000"/>
              <a:buFont typeface="DM Sans"/>
              <a:buChar char="✓"/>
            </a:pPr>
            <a:r>
              <a:rPr lang="es" sz="2000">
                <a:solidFill>
                  <a:schemeClr val="lt1"/>
                </a:solidFill>
                <a:latin typeface="DM Sans"/>
                <a:ea typeface="DM Sans"/>
                <a:cs typeface="DM Sans"/>
                <a:sym typeface="DM Sans"/>
              </a:rPr>
              <a:t>Incrementar la satisfacción y la experiencia de usuario.  </a:t>
            </a:r>
            <a:endParaRPr sz="2000">
              <a:solidFill>
                <a:schemeClr val="lt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b="1" lang="es" sz="2000">
                <a:solidFill>
                  <a:srgbClr val="EAFF6A"/>
                </a:solidFill>
                <a:latin typeface="DM Sans"/>
                <a:ea typeface="DM Sans"/>
                <a:cs typeface="DM Sans"/>
                <a:sym typeface="DM Sans"/>
              </a:rPr>
              <a:t>¿Qué solución se podría plantear desde el ML y por qué?</a:t>
            </a:r>
            <a:endParaRPr sz="2000">
              <a:solidFill>
                <a:srgbClr val="EAFF6A"/>
              </a:solidFill>
              <a:latin typeface="DM Sans"/>
              <a:ea typeface="DM Sans"/>
              <a:cs typeface="DM Sans"/>
              <a:sym typeface="DM Sans"/>
            </a:endParaRPr>
          </a:p>
        </p:txBody>
      </p:sp>
      <p:sp>
        <p:nvSpPr>
          <p:cNvPr id="225" name="Google Shape;225;g12f0bee2fb9_0_288"/>
          <p:cNvSpPr txBox="1"/>
          <p:nvPr/>
        </p:nvSpPr>
        <p:spPr>
          <a:xfrm>
            <a:off x="422325" y="4344750"/>
            <a:ext cx="7169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s" sz="2000" u="none" cap="none" strike="noStrike">
                <a:solidFill>
                  <a:srgbClr val="83AEFB"/>
                </a:solidFill>
                <a:latin typeface="DM Sans"/>
                <a:ea typeface="DM Sans"/>
                <a:cs typeface="DM Sans"/>
                <a:sym typeface="DM Sans"/>
              </a:rPr>
              <a:t>Contesta </a:t>
            </a:r>
            <a:r>
              <a:rPr lang="es" sz="2000">
                <a:solidFill>
                  <a:srgbClr val="83AEFB"/>
                </a:solidFill>
                <a:latin typeface="DM Sans"/>
                <a:ea typeface="DM Sans"/>
                <a:cs typeface="DM Sans"/>
                <a:sym typeface="DM Sans"/>
              </a:rPr>
              <a:t>en el chat</a:t>
            </a:r>
            <a:r>
              <a:rPr b="0" i="0" lang="es" sz="2000" u="none" cap="none" strike="noStrike">
                <a:solidFill>
                  <a:srgbClr val="83AEFB"/>
                </a:solidFill>
                <a:latin typeface="DM Sans"/>
                <a:ea typeface="DM Sans"/>
                <a:cs typeface="DM Sans"/>
                <a:sym typeface="DM Sans"/>
              </a:rPr>
              <a:t> de Zoom </a:t>
            </a:r>
            <a:endParaRPr b="0" i="0" sz="2000" u="none" cap="none" strike="noStrike">
              <a:solidFill>
                <a:srgbClr val="83AEFB"/>
              </a:solidFill>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g12f0bee2fb9_0_297"/>
          <p:cNvSpPr txBox="1"/>
          <p:nvPr/>
        </p:nvSpPr>
        <p:spPr>
          <a:xfrm>
            <a:off x="501450" y="1081750"/>
            <a:ext cx="5750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Feature Engineering</a:t>
            </a:r>
            <a:endParaRPr b="1" i="0" sz="4000" u="none" cap="none" strike="noStrike">
              <a:solidFill>
                <a:schemeClr val="dk1"/>
              </a:solidFill>
              <a:latin typeface="DM Sans"/>
              <a:ea typeface="DM Sans"/>
              <a:cs typeface="DM Sans"/>
              <a:sym typeface="DM Sans"/>
            </a:endParaRPr>
          </a:p>
        </p:txBody>
      </p:sp>
      <p:pic>
        <p:nvPicPr>
          <p:cNvPr id="231" name="Google Shape;231;g12f0bee2fb9_0_297"/>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232" name="Google Shape;232;g12f0bee2fb9_0_297"/>
          <p:cNvSpPr txBox="1"/>
          <p:nvPr/>
        </p:nvSpPr>
        <p:spPr>
          <a:xfrm>
            <a:off x="597050" y="1633950"/>
            <a:ext cx="4694400" cy="2761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000"/>
              </a:spcBef>
              <a:spcAft>
                <a:spcPts val="0"/>
              </a:spcAft>
              <a:buClr>
                <a:schemeClr val="dk1"/>
              </a:buClr>
              <a:buFont typeface="Arial"/>
              <a:buNone/>
            </a:pPr>
            <a:r>
              <a:t/>
            </a:r>
            <a:endParaRPr sz="1350">
              <a:solidFill>
                <a:schemeClr val="dk1"/>
              </a:solidFill>
              <a:latin typeface="DM Sans"/>
              <a:ea typeface="DM Sans"/>
              <a:cs typeface="DM Sans"/>
              <a:sym typeface="DM Sans"/>
            </a:endParaRPr>
          </a:p>
          <a:p>
            <a:pPr indent="-269875" lvl="0" marL="285750" rtl="0" algn="l">
              <a:lnSpc>
                <a:spcPct val="115000"/>
              </a:lnSpc>
              <a:spcBef>
                <a:spcPts val="100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Se </a:t>
            </a:r>
            <a:r>
              <a:rPr b="1" lang="es" sz="1350">
                <a:solidFill>
                  <a:schemeClr val="dk1"/>
                </a:solidFill>
                <a:latin typeface="DM Sans"/>
                <a:ea typeface="DM Sans"/>
                <a:cs typeface="DM Sans"/>
                <a:sym typeface="DM Sans"/>
              </a:rPr>
              <a:t>entrenó</a:t>
            </a:r>
            <a:r>
              <a:rPr lang="es" sz="1350">
                <a:solidFill>
                  <a:schemeClr val="dk1"/>
                </a:solidFill>
                <a:latin typeface="DM Sans"/>
                <a:ea typeface="DM Sans"/>
                <a:cs typeface="DM Sans"/>
                <a:sym typeface="DM Sans"/>
              </a:rPr>
              <a:t> el modelo usando 12 meses de historia.</a:t>
            </a:r>
            <a:endParaRPr sz="1350">
              <a:solidFill>
                <a:schemeClr val="dk1"/>
              </a:solidFill>
              <a:latin typeface="DM Sans"/>
              <a:ea typeface="DM Sans"/>
              <a:cs typeface="DM Sans"/>
              <a:sym typeface="DM Sans"/>
            </a:endParaRPr>
          </a:p>
          <a:p>
            <a:pPr indent="-269875" lvl="0" marL="285750" rtl="0" algn="l">
              <a:lnSpc>
                <a:spcPct val="115000"/>
              </a:lnSpc>
              <a:spcBef>
                <a:spcPts val="100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Se consideró a la hora del diseño del algoritmo el escenario generado como contexto de la pandemia del Covid – 19.</a:t>
            </a:r>
            <a:endParaRPr sz="1350">
              <a:solidFill>
                <a:schemeClr val="dk1"/>
              </a:solidFill>
              <a:latin typeface="DM Sans"/>
              <a:ea typeface="DM Sans"/>
              <a:cs typeface="DM Sans"/>
              <a:sym typeface="DM Sans"/>
            </a:endParaRPr>
          </a:p>
          <a:p>
            <a:pPr indent="-269875" lvl="0" marL="285750" rtl="0" algn="l">
              <a:lnSpc>
                <a:spcPct val="115000"/>
              </a:lnSpc>
              <a:spcBef>
                <a:spcPts val="100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Se realizó un </a:t>
            </a:r>
            <a:r>
              <a:rPr b="1" lang="es" sz="1350">
                <a:solidFill>
                  <a:schemeClr val="dk1"/>
                </a:solidFill>
                <a:latin typeface="DM Sans"/>
                <a:ea typeface="DM Sans"/>
                <a:cs typeface="DM Sans"/>
                <a:sym typeface="DM Sans"/>
              </a:rPr>
              <a:t>proceso de Feature engineering.</a:t>
            </a:r>
            <a:r>
              <a:rPr lang="es" sz="1350">
                <a:solidFill>
                  <a:schemeClr val="dk1"/>
                </a:solidFill>
                <a:latin typeface="DM Sans"/>
                <a:ea typeface="DM Sans"/>
                <a:cs typeface="DM Sans"/>
                <a:sym typeface="DM Sans"/>
              </a:rPr>
              <a:t> Ej: Tratamiento de outliers, valores missings, sampling, etc.</a:t>
            </a:r>
            <a:endParaRPr sz="1350">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sz="1350">
              <a:latin typeface="DM Sans"/>
              <a:ea typeface="DM Sans"/>
              <a:cs typeface="DM Sans"/>
              <a:sym typeface="DM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g12f0bee2fb9_0_304"/>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Medplaya</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12f0bee2fb9_0_308"/>
          <p:cNvSpPr txBox="1"/>
          <p:nvPr/>
        </p:nvSpPr>
        <p:spPr>
          <a:xfrm>
            <a:off x="501450" y="1081750"/>
            <a:ext cx="6515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Caso Hoteles Medplaya</a:t>
            </a:r>
            <a:endParaRPr b="1" i="0" sz="4000" u="none" cap="none" strike="noStrike">
              <a:solidFill>
                <a:schemeClr val="dk1"/>
              </a:solidFill>
              <a:latin typeface="DM Sans"/>
              <a:ea typeface="DM Sans"/>
              <a:cs typeface="DM Sans"/>
              <a:sym typeface="DM Sans"/>
            </a:endParaRPr>
          </a:p>
        </p:txBody>
      </p:sp>
      <p:pic>
        <p:nvPicPr>
          <p:cNvPr id="243" name="Google Shape;243;g12f0bee2fb9_0_308"/>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244" name="Google Shape;244;g12f0bee2fb9_0_308"/>
          <p:cNvSpPr txBox="1"/>
          <p:nvPr/>
        </p:nvSpPr>
        <p:spPr>
          <a:xfrm>
            <a:off x="549525" y="2192900"/>
            <a:ext cx="3947700" cy="20064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600"/>
              <a:buFont typeface="Arial"/>
              <a:buNone/>
            </a:pPr>
            <a:r>
              <a:rPr lang="es" sz="1350">
                <a:solidFill>
                  <a:schemeClr val="dk1"/>
                </a:solidFill>
                <a:latin typeface="DM Sans"/>
                <a:ea typeface="DM Sans"/>
                <a:cs typeface="DM Sans"/>
                <a:sym typeface="DM Sans"/>
              </a:rPr>
              <a:t>MedPlaya es una cadena hotelera especializada en vacaciones en la costa. Desde su página de internet se pueden alquilar excursiones, hoteles y atractivos turísticos en múltiples destinos del mundo como así también, contratar servicios de viajes.</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Font typeface="Arial"/>
              <a:buNone/>
            </a:pPr>
            <a:r>
              <a:t/>
            </a:r>
            <a:endParaRPr sz="1350">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sz="1350">
              <a:latin typeface="DM Sans"/>
              <a:ea typeface="DM Sans"/>
              <a:cs typeface="DM Sans"/>
              <a:sym typeface="DM Sans"/>
            </a:endParaRPr>
          </a:p>
        </p:txBody>
      </p:sp>
      <p:pic>
        <p:nvPicPr>
          <p:cNvPr descr="integraciones XML con Medplaya | Doblemente" id="245" name="Google Shape;245;g12f0bee2fb9_0_308"/>
          <p:cNvPicPr preferRelativeResize="0"/>
          <p:nvPr/>
        </p:nvPicPr>
        <p:blipFill rotWithShape="1">
          <a:blip r:embed="rId4">
            <a:alphaModFix/>
          </a:blip>
          <a:srcRect b="0" l="0" r="0" t="0"/>
          <a:stretch/>
        </p:blipFill>
        <p:spPr>
          <a:xfrm>
            <a:off x="4646653" y="2192900"/>
            <a:ext cx="3871750" cy="15302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g12f0bee2fb9_0_315"/>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chemeClr val="dk1"/>
              </a:buClr>
              <a:buSzPts val="4000"/>
              <a:buFont typeface="Arial"/>
              <a:buNone/>
            </a:pPr>
            <a:r>
              <a:rPr b="1" lang="es" sz="4000">
                <a:solidFill>
                  <a:schemeClr val="dk1"/>
                </a:solidFill>
                <a:latin typeface="DM Sans"/>
                <a:ea typeface="DM Sans"/>
                <a:cs typeface="DM Sans"/>
                <a:sym typeface="DM Sans"/>
              </a:rPr>
              <a:t>Caso Hoteles Medplaya</a:t>
            </a:r>
            <a:endParaRPr b="1" sz="4000">
              <a:solidFill>
                <a:schemeClr val="dk1"/>
              </a:solidFill>
              <a:latin typeface="DM Sans"/>
              <a:ea typeface="DM Sans"/>
              <a:cs typeface="DM Sans"/>
              <a:sym typeface="DM Sans"/>
            </a:endParaRPr>
          </a:p>
        </p:txBody>
      </p:sp>
      <p:sp>
        <p:nvSpPr>
          <p:cNvPr id="251" name="Google Shape;251;g12f0bee2fb9_0_315"/>
          <p:cNvSpPr txBox="1"/>
          <p:nvPr/>
        </p:nvSpPr>
        <p:spPr>
          <a:xfrm>
            <a:off x="473350" y="1908175"/>
            <a:ext cx="3834600" cy="1559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600"/>
              <a:buFont typeface="Arial"/>
              <a:buNone/>
            </a:pPr>
            <a:r>
              <a:rPr b="1" lang="es" sz="1350">
                <a:solidFill>
                  <a:schemeClr val="dk1"/>
                </a:solidFill>
                <a:latin typeface="DM Sans"/>
                <a:ea typeface="DM Sans"/>
                <a:cs typeface="DM Sans"/>
                <a:sym typeface="DM Sans"/>
              </a:rPr>
              <a:t>Retos:</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600"/>
              <a:buFont typeface="Arial"/>
              <a:buNone/>
            </a:pPr>
            <a:r>
              <a:rPr lang="es" sz="1350">
                <a:solidFill>
                  <a:schemeClr val="dk1"/>
                </a:solidFill>
                <a:latin typeface="DM Sans"/>
                <a:ea typeface="DM Sans"/>
                <a:cs typeface="DM Sans"/>
                <a:sym typeface="DM Sans"/>
              </a:rPr>
              <a:t>La aparición de nuevos actores en el sector hotelero que actúan como intermediarios ha supuesto al mismo tiempo una oportunidad y un reto para el sector. Ej. Airbnb.</a:t>
            </a:r>
            <a:endParaRPr sz="1350">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Font typeface="Arial"/>
              <a:buNone/>
            </a:pPr>
            <a:r>
              <a:t/>
            </a:r>
            <a:endParaRPr b="1" sz="1350">
              <a:solidFill>
                <a:schemeClr val="dk1"/>
              </a:solidFill>
              <a:latin typeface="DM Sans"/>
              <a:ea typeface="DM Sans"/>
              <a:cs typeface="DM Sans"/>
              <a:sym typeface="DM Sans"/>
            </a:endParaRPr>
          </a:p>
        </p:txBody>
      </p:sp>
      <p:sp>
        <p:nvSpPr>
          <p:cNvPr id="252" name="Google Shape;252;g12f0bee2fb9_0_315"/>
          <p:cNvSpPr txBox="1"/>
          <p:nvPr/>
        </p:nvSpPr>
        <p:spPr>
          <a:xfrm>
            <a:off x="4527575" y="1908175"/>
            <a:ext cx="3834600" cy="1891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600"/>
              <a:buFont typeface="Arial"/>
              <a:buNone/>
            </a:pPr>
            <a:r>
              <a:rPr b="1" lang="es" sz="1350">
                <a:solidFill>
                  <a:schemeClr val="dk1"/>
                </a:solidFill>
                <a:latin typeface="DM Sans"/>
                <a:ea typeface="DM Sans"/>
                <a:cs typeface="DM Sans"/>
                <a:sym typeface="DM Sans"/>
              </a:rPr>
              <a:t>Objetivo:</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600"/>
              <a:buFont typeface="Arial"/>
              <a:buNone/>
            </a:pPr>
            <a:r>
              <a:rPr lang="es" sz="1350">
                <a:solidFill>
                  <a:schemeClr val="dk1"/>
                </a:solidFill>
                <a:latin typeface="DM Sans"/>
                <a:ea typeface="DM Sans"/>
                <a:cs typeface="DM Sans"/>
                <a:sym typeface="DM Sans"/>
              </a:rPr>
              <a:t>Conocer exactamente qué reservas se cancelarán para maximizar la ocupación de la cadena de hoteles.</a:t>
            </a:r>
            <a:endParaRPr sz="1350">
              <a:solidFill>
                <a:schemeClr val="dk1"/>
              </a:solidFill>
              <a:latin typeface="DM Sans"/>
              <a:ea typeface="DM Sans"/>
              <a:cs typeface="DM Sans"/>
              <a:sym typeface="DM Sans"/>
            </a:endParaRPr>
          </a:p>
          <a:p>
            <a:pPr indent="0" lvl="0" marL="0" rtl="0" algn="just">
              <a:lnSpc>
                <a:spcPct val="115000"/>
              </a:lnSpc>
              <a:spcBef>
                <a:spcPts val="1000"/>
              </a:spcBef>
              <a:spcAft>
                <a:spcPts val="0"/>
              </a:spcAft>
              <a:buClr>
                <a:schemeClr val="dk1"/>
              </a:buClr>
              <a:buSzPts val="1600"/>
              <a:buFont typeface="Arial"/>
              <a:buNone/>
            </a:pPr>
            <a:r>
              <a:t/>
            </a:r>
            <a:endParaRPr sz="1600">
              <a:solidFill>
                <a:schemeClr val="dk1"/>
              </a:solidFill>
              <a:latin typeface="Helvetica Neue"/>
              <a:ea typeface="Helvetica Neue"/>
              <a:cs typeface="Helvetica Neue"/>
              <a:sym typeface="Helvetica Neue"/>
            </a:endParaRPr>
          </a:p>
          <a:p>
            <a:pPr indent="0" lvl="0" marL="0" marR="0" rtl="0" algn="l">
              <a:lnSpc>
                <a:spcPct val="100000"/>
              </a:lnSpc>
              <a:spcBef>
                <a:spcPts val="1000"/>
              </a:spcBef>
              <a:spcAft>
                <a:spcPts val="0"/>
              </a:spcAft>
              <a:buClr>
                <a:srgbClr val="000000"/>
              </a:buClr>
              <a:buSzPts val="1350"/>
              <a:buFont typeface="Arial"/>
              <a:buNone/>
            </a:pPr>
            <a:r>
              <a:t/>
            </a:r>
            <a:endParaRPr b="1" sz="1350">
              <a:solidFill>
                <a:schemeClr val="dk1"/>
              </a:solidFill>
              <a:latin typeface="DM Sans"/>
              <a:ea typeface="DM Sans"/>
              <a:cs typeface="DM Sans"/>
              <a:sym typeface="DM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grpSp>
        <p:nvGrpSpPr>
          <p:cNvPr id="257" name="Google Shape;257;g12f0bee2fb9_0_321"/>
          <p:cNvGrpSpPr/>
          <p:nvPr/>
        </p:nvGrpSpPr>
        <p:grpSpPr>
          <a:xfrm>
            <a:off x="501408" y="599083"/>
            <a:ext cx="738905" cy="738905"/>
            <a:chOff x="575612" y="1950748"/>
            <a:chExt cx="431100" cy="431100"/>
          </a:xfrm>
        </p:grpSpPr>
        <p:sp>
          <p:nvSpPr>
            <p:cNvPr id="258" name="Google Shape;258;g12f0bee2fb9_0_321"/>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9" name="Google Shape;259;g12f0bee2fb9_0_321" title="ícono para pensar"/>
            <p:cNvPicPr preferRelativeResize="0"/>
            <p:nvPr/>
          </p:nvPicPr>
          <p:blipFill rotWithShape="1">
            <a:blip r:embed="rId3">
              <a:alphaModFix/>
            </a:blip>
            <a:srcRect b="0" l="0" r="0" t="0"/>
            <a:stretch/>
          </p:blipFill>
          <p:spPr>
            <a:xfrm>
              <a:off x="655125" y="2030288"/>
              <a:ext cx="272000" cy="272000"/>
            </a:xfrm>
            <a:prstGeom prst="rect">
              <a:avLst/>
            </a:prstGeom>
            <a:noFill/>
            <a:ln>
              <a:noFill/>
            </a:ln>
          </p:spPr>
        </p:pic>
      </p:grpSp>
      <p:sp>
        <p:nvSpPr>
          <p:cNvPr id="260" name="Google Shape;260;g12f0bee2fb9_0_321"/>
          <p:cNvSpPr txBox="1"/>
          <p:nvPr/>
        </p:nvSpPr>
        <p:spPr>
          <a:xfrm>
            <a:off x="1473188" y="66847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 sz="3500" u="none" cap="none" strike="noStrike">
                <a:solidFill>
                  <a:srgbClr val="EAFF6A"/>
                </a:solidFill>
                <a:latin typeface="DM Sans"/>
                <a:ea typeface="DM Sans"/>
                <a:cs typeface="DM Sans"/>
                <a:sym typeface="DM Sans"/>
              </a:rPr>
              <a:t>Para pensar</a:t>
            </a:r>
            <a:endParaRPr b="1" i="0" sz="3500" u="none" cap="none" strike="noStrike">
              <a:solidFill>
                <a:srgbClr val="EAFF6A"/>
              </a:solidFill>
              <a:latin typeface="DM Sans"/>
              <a:ea typeface="DM Sans"/>
              <a:cs typeface="DM Sans"/>
              <a:sym typeface="DM Sans"/>
            </a:endParaRPr>
          </a:p>
        </p:txBody>
      </p:sp>
      <p:sp>
        <p:nvSpPr>
          <p:cNvPr id="261" name="Google Shape;261;g12f0bee2fb9_0_321"/>
          <p:cNvSpPr txBox="1"/>
          <p:nvPr/>
        </p:nvSpPr>
        <p:spPr>
          <a:xfrm>
            <a:off x="583875" y="1440638"/>
            <a:ext cx="7169400" cy="2596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b="1" lang="es" sz="2000">
                <a:solidFill>
                  <a:schemeClr val="lt1"/>
                </a:solidFill>
                <a:latin typeface="DM Sans"/>
                <a:ea typeface="DM Sans"/>
                <a:cs typeface="DM Sans"/>
                <a:sym typeface="DM Sans"/>
              </a:rPr>
              <a:t> ¿Por qué es importante realizar este tipo de predicciones? </a:t>
            </a:r>
            <a:endParaRPr b="1" sz="2000">
              <a:solidFill>
                <a:schemeClr val="lt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100"/>
              <a:buFont typeface="Arial"/>
              <a:buNone/>
            </a:pPr>
            <a:r>
              <a:rPr lang="es" sz="2000">
                <a:solidFill>
                  <a:schemeClr val="lt1"/>
                </a:solidFill>
                <a:latin typeface="DM Sans"/>
                <a:ea typeface="DM Sans"/>
                <a:cs typeface="DM Sans"/>
                <a:sym typeface="DM Sans"/>
              </a:rPr>
              <a:t>Debido a que las habitaciones con mayor probabilidad de cancelación, se pueden poner a la venta o lanzar una oferta al cliente para maximizar los ingresos de la compañía.</a:t>
            </a:r>
            <a:endParaRPr sz="2000">
              <a:solidFill>
                <a:schemeClr val="lt1"/>
              </a:solidFill>
              <a:latin typeface="DM Sans"/>
              <a:ea typeface="DM Sans"/>
              <a:cs typeface="DM Sans"/>
              <a:sym typeface="DM Sans"/>
            </a:endParaRPr>
          </a:p>
          <a:p>
            <a:pPr indent="0" lvl="0" marL="0" rtl="0" algn="l">
              <a:lnSpc>
                <a:spcPct val="100000"/>
              </a:lnSpc>
              <a:spcBef>
                <a:spcPts val="1000"/>
              </a:spcBef>
              <a:spcAft>
                <a:spcPts val="1000"/>
              </a:spcAft>
              <a:buClr>
                <a:schemeClr val="dk1"/>
              </a:buClr>
              <a:buSzPts val="1100"/>
              <a:buFont typeface="Arial"/>
              <a:buNone/>
            </a:pPr>
            <a:r>
              <a:rPr b="1" lang="es" sz="2000">
                <a:solidFill>
                  <a:srgbClr val="EAFF6A"/>
                </a:solidFill>
                <a:latin typeface="DM Sans"/>
                <a:ea typeface="DM Sans"/>
                <a:cs typeface="DM Sans"/>
                <a:sym typeface="DM Sans"/>
              </a:rPr>
              <a:t>¿Cómo podríamos utilizar el ML para estas predicciones?</a:t>
            </a:r>
            <a:endParaRPr b="1" sz="2000">
              <a:solidFill>
                <a:schemeClr val="lt1"/>
              </a:solidFill>
              <a:latin typeface="DM Sans"/>
              <a:ea typeface="DM Sans"/>
              <a:cs typeface="DM Sans"/>
              <a:sym typeface="DM Sans"/>
            </a:endParaRPr>
          </a:p>
        </p:txBody>
      </p:sp>
      <p:sp>
        <p:nvSpPr>
          <p:cNvPr id="262" name="Google Shape;262;g12f0bee2fb9_0_321"/>
          <p:cNvSpPr txBox="1"/>
          <p:nvPr/>
        </p:nvSpPr>
        <p:spPr>
          <a:xfrm>
            <a:off x="476250" y="4139425"/>
            <a:ext cx="7169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s" sz="2000" u="none" cap="none" strike="noStrike">
                <a:solidFill>
                  <a:srgbClr val="83AEFB"/>
                </a:solidFill>
                <a:latin typeface="DM Sans"/>
                <a:ea typeface="DM Sans"/>
                <a:cs typeface="DM Sans"/>
                <a:sym typeface="DM Sans"/>
              </a:rPr>
              <a:t>Contesta </a:t>
            </a:r>
            <a:r>
              <a:rPr lang="es" sz="2000">
                <a:solidFill>
                  <a:srgbClr val="83AEFB"/>
                </a:solidFill>
                <a:latin typeface="DM Sans"/>
                <a:ea typeface="DM Sans"/>
                <a:cs typeface="DM Sans"/>
                <a:sym typeface="DM Sans"/>
              </a:rPr>
              <a:t>en el chat</a:t>
            </a:r>
            <a:r>
              <a:rPr b="0" i="0" lang="es" sz="2000" u="none" cap="none" strike="noStrike">
                <a:solidFill>
                  <a:srgbClr val="83AEFB"/>
                </a:solidFill>
                <a:latin typeface="DM Sans"/>
                <a:ea typeface="DM Sans"/>
                <a:cs typeface="DM Sans"/>
                <a:sym typeface="DM Sans"/>
              </a:rPr>
              <a:t> de Zoom </a:t>
            </a:r>
            <a:endParaRPr b="0" i="0" sz="2000" u="none" cap="none" strike="noStrike">
              <a:solidFill>
                <a:srgbClr val="83AEFB"/>
              </a:solidFill>
              <a:latin typeface="DM Sans"/>
              <a:ea typeface="DM Sans"/>
              <a:cs typeface="DM Sans"/>
              <a:sym typeface="DM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44"/>
          <p:cNvSpPr txBox="1"/>
          <p:nvPr/>
        </p:nvSpPr>
        <p:spPr>
          <a:xfrm>
            <a:off x="1461300" y="22529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rgbClr val="EAFF6A"/>
                </a:solidFill>
                <a:latin typeface="DM Sans"/>
                <a:ea typeface="DM Sans"/>
                <a:cs typeface="DM Sans"/>
                <a:sym typeface="DM Sans"/>
              </a:rPr>
              <a:t>Estudios de casos de Modelos Analíticos II</a:t>
            </a:r>
            <a:endParaRPr b="1" i="0" sz="4000" u="none" cap="none" strike="noStrike">
              <a:solidFill>
                <a:srgbClr val="EAFF6A"/>
              </a:solidFill>
              <a:latin typeface="DM Sans"/>
              <a:ea typeface="DM Sans"/>
              <a:cs typeface="DM Sans"/>
              <a:sym typeface="DM Sans"/>
            </a:endParaRPr>
          </a:p>
        </p:txBody>
      </p:sp>
      <p:sp>
        <p:nvSpPr>
          <p:cNvPr id="103" name="Google Shape;103;p44"/>
          <p:cNvSpPr txBox="1"/>
          <p:nvPr/>
        </p:nvSpPr>
        <p:spPr>
          <a:xfrm>
            <a:off x="1461300" y="1665250"/>
            <a:ext cx="62214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1" i="0" lang="es" sz="1800" u="none" cap="none" strike="noStrike">
                <a:solidFill>
                  <a:schemeClr val="lt1"/>
                </a:solidFill>
                <a:latin typeface="DM Sans"/>
                <a:ea typeface="DM Sans"/>
                <a:cs typeface="DM Sans"/>
                <a:sym typeface="DM Sans"/>
              </a:rPr>
              <a:t>Clase </a:t>
            </a:r>
            <a:r>
              <a:rPr b="1" lang="es" sz="1800">
                <a:solidFill>
                  <a:schemeClr val="lt1"/>
                </a:solidFill>
                <a:latin typeface="DM Sans"/>
                <a:ea typeface="DM Sans"/>
                <a:cs typeface="DM Sans"/>
                <a:sym typeface="DM Sans"/>
              </a:rPr>
              <a:t>17</a:t>
            </a:r>
            <a:r>
              <a:rPr b="1" i="0" lang="es" sz="1800" u="none" cap="none" strike="noStrike">
                <a:solidFill>
                  <a:schemeClr val="lt1"/>
                </a:solidFill>
                <a:latin typeface="DM Sans"/>
                <a:ea typeface="DM Sans"/>
                <a:cs typeface="DM Sans"/>
                <a:sym typeface="DM Sans"/>
              </a:rPr>
              <a:t>.</a:t>
            </a:r>
            <a:r>
              <a:rPr b="0" i="0" lang="es" sz="1800" u="none" cap="none" strike="noStrike">
                <a:solidFill>
                  <a:schemeClr val="lt1"/>
                </a:solidFill>
                <a:latin typeface="DM Sans"/>
                <a:ea typeface="DM Sans"/>
                <a:cs typeface="DM Sans"/>
                <a:sym typeface="DM Sans"/>
              </a:rPr>
              <a:t> </a:t>
            </a:r>
            <a:r>
              <a:rPr lang="es" sz="1800">
                <a:solidFill>
                  <a:schemeClr val="lt1"/>
                </a:solidFill>
                <a:latin typeface="DM Sans"/>
                <a:ea typeface="DM Sans"/>
                <a:cs typeface="DM Sans"/>
                <a:sym typeface="DM Sans"/>
              </a:rPr>
              <a:t>DATA SCIENCE I</a:t>
            </a:r>
            <a:endParaRPr b="0" i="0" sz="1600" u="none" cap="none" strike="noStrike">
              <a:solidFill>
                <a:schemeClr val="lt1"/>
              </a:solidFill>
              <a:latin typeface="DM Sans"/>
              <a:ea typeface="DM Sans"/>
              <a:cs typeface="DM Sans"/>
              <a:sym typeface="DM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12f0bee2fb9_0_332"/>
          <p:cNvSpPr txBox="1"/>
          <p:nvPr/>
        </p:nvSpPr>
        <p:spPr>
          <a:xfrm>
            <a:off x="501450" y="71282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chemeClr val="dk1"/>
              </a:buClr>
              <a:buSzPts val="4000"/>
              <a:buFont typeface="Arial"/>
              <a:buNone/>
            </a:pPr>
            <a:r>
              <a:rPr b="1" lang="es" sz="4000">
                <a:solidFill>
                  <a:schemeClr val="dk1"/>
                </a:solidFill>
                <a:latin typeface="DM Sans"/>
                <a:ea typeface="DM Sans"/>
                <a:cs typeface="DM Sans"/>
                <a:sym typeface="DM Sans"/>
              </a:rPr>
              <a:t>Analítica Predictiva</a:t>
            </a:r>
            <a:endParaRPr b="1" sz="4000">
              <a:solidFill>
                <a:schemeClr val="dk1"/>
              </a:solidFill>
              <a:latin typeface="DM Sans"/>
              <a:ea typeface="DM Sans"/>
              <a:cs typeface="DM Sans"/>
              <a:sym typeface="DM Sans"/>
            </a:endParaRPr>
          </a:p>
        </p:txBody>
      </p:sp>
      <p:sp>
        <p:nvSpPr>
          <p:cNvPr id="268" name="Google Shape;268;g12f0bee2fb9_0_332"/>
          <p:cNvSpPr txBox="1"/>
          <p:nvPr/>
        </p:nvSpPr>
        <p:spPr>
          <a:xfrm>
            <a:off x="473350" y="1770450"/>
            <a:ext cx="3834600" cy="2820600"/>
          </a:xfrm>
          <a:prstGeom prst="rect">
            <a:avLst/>
          </a:prstGeom>
          <a:noFill/>
          <a:ln>
            <a:noFill/>
          </a:ln>
        </p:spPr>
        <p:txBody>
          <a:bodyPr anchorCtr="0" anchor="t" bIns="91425" lIns="91425" spcFirstLastPara="1" rIns="91425" wrap="square" tIns="91425">
            <a:spAutoFit/>
          </a:bodyPr>
          <a:lstStyle/>
          <a:p>
            <a:pPr indent="-314325" lvl="0" marL="457200" rtl="0" algn="l">
              <a:lnSpc>
                <a:spcPct val="100000"/>
              </a:lnSpc>
              <a:spcBef>
                <a:spcPts val="1000"/>
              </a:spcBef>
              <a:spcAft>
                <a:spcPts val="0"/>
              </a:spcAft>
              <a:buClr>
                <a:srgbClr val="EA90FF"/>
              </a:buClr>
              <a:buSzPts val="1350"/>
              <a:buChar char="✓"/>
            </a:pPr>
            <a:r>
              <a:rPr lang="es" sz="1350">
                <a:solidFill>
                  <a:schemeClr val="dk1"/>
                </a:solidFill>
                <a:latin typeface="DM Sans"/>
                <a:ea typeface="DM Sans"/>
                <a:cs typeface="DM Sans"/>
                <a:sym typeface="DM Sans"/>
              </a:rPr>
              <a:t>Conocer con claridad qué reservas se cancelarán aumenta la </a:t>
            </a:r>
            <a:r>
              <a:rPr b="1" lang="es" sz="1350">
                <a:solidFill>
                  <a:schemeClr val="dk1"/>
                </a:solidFill>
                <a:latin typeface="DM Sans"/>
                <a:ea typeface="DM Sans"/>
                <a:cs typeface="DM Sans"/>
                <a:sym typeface="DM Sans"/>
              </a:rPr>
              <a:t>eficiencia</a:t>
            </a:r>
            <a:r>
              <a:rPr lang="es" sz="1350">
                <a:solidFill>
                  <a:schemeClr val="dk1"/>
                </a:solidFill>
                <a:latin typeface="DM Sans"/>
                <a:ea typeface="DM Sans"/>
                <a:cs typeface="DM Sans"/>
                <a:sym typeface="DM Sans"/>
              </a:rPr>
              <a:t> de las previsiones de ocupación. </a:t>
            </a:r>
            <a:endParaRPr sz="1350">
              <a:solidFill>
                <a:schemeClr val="dk1"/>
              </a:solidFill>
              <a:latin typeface="DM Sans"/>
              <a:ea typeface="DM Sans"/>
              <a:cs typeface="DM Sans"/>
              <a:sym typeface="DM Sans"/>
            </a:endParaRPr>
          </a:p>
          <a:p>
            <a:pPr indent="-314325" lvl="0" marL="457200" rtl="0" algn="l">
              <a:lnSpc>
                <a:spcPct val="100000"/>
              </a:lnSpc>
              <a:spcBef>
                <a:spcPts val="1000"/>
              </a:spcBef>
              <a:spcAft>
                <a:spcPts val="0"/>
              </a:spcAft>
              <a:buClr>
                <a:srgbClr val="EA90FF"/>
              </a:buClr>
              <a:buSzPts val="1350"/>
              <a:buChar char="✓"/>
            </a:pPr>
            <a:r>
              <a:rPr lang="es" sz="1350">
                <a:solidFill>
                  <a:schemeClr val="dk1"/>
                </a:solidFill>
                <a:latin typeface="DM Sans"/>
                <a:ea typeface="DM Sans"/>
                <a:cs typeface="DM Sans"/>
                <a:sym typeface="DM Sans"/>
              </a:rPr>
              <a:t>Permite </a:t>
            </a:r>
            <a:r>
              <a:rPr b="1" lang="es" sz="1350">
                <a:solidFill>
                  <a:schemeClr val="dk1"/>
                </a:solidFill>
                <a:latin typeface="DM Sans"/>
                <a:ea typeface="DM Sans"/>
                <a:cs typeface="DM Sans"/>
                <a:sym typeface="DM Sans"/>
              </a:rPr>
              <a:t>tomar decisiones de negocio</a:t>
            </a:r>
            <a:r>
              <a:rPr lang="es" sz="1350">
                <a:solidFill>
                  <a:schemeClr val="dk1"/>
                </a:solidFill>
                <a:latin typeface="DM Sans"/>
                <a:ea typeface="DM Sans"/>
                <a:cs typeface="DM Sans"/>
                <a:sym typeface="DM Sans"/>
              </a:rPr>
              <a:t> basadas en datos de la propia organización, no en intuiciones o estadísticas globales.</a:t>
            </a:r>
            <a:endParaRPr sz="1350">
              <a:solidFill>
                <a:schemeClr val="dk1"/>
              </a:solidFill>
              <a:latin typeface="DM Sans"/>
              <a:ea typeface="DM Sans"/>
              <a:cs typeface="DM Sans"/>
              <a:sym typeface="DM Sans"/>
            </a:endParaRPr>
          </a:p>
          <a:p>
            <a:pPr indent="-314325" lvl="0" marL="457200" rtl="0" algn="l">
              <a:lnSpc>
                <a:spcPct val="115000"/>
              </a:lnSpc>
              <a:spcBef>
                <a:spcPts val="1000"/>
              </a:spcBef>
              <a:spcAft>
                <a:spcPts val="0"/>
              </a:spcAft>
              <a:buClr>
                <a:srgbClr val="EA90FF"/>
              </a:buClr>
              <a:buSzPts val="1350"/>
              <a:buChar char="✓"/>
            </a:pPr>
            <a:r>
              <a:rPr lang="es" sz="1350">
                <a:solidFill>
                  <a:schemeClr val="dk1"/>
                </a:solidFill>
                <a:latin typeface="DM Sans"/>
                <a:ea typeface="DM Sans"/>
                <a:cs typeface="DM Sans"/>
                <a:sym typeface="DM Sans"/>
              </a:rPr>
              <a:t>Al poner a la venta las habitaciones con probabilidad de cancelación se logra </a:t>
            </a:r>
            <a:r>
              <a:rPr b="1" lang="es" sz="1350">
                <a:solidFill>
                  <a:schemeClr val="dk1"/>
                </a:solidFill>
                <a:latin typeface="DM Sans"/>
                <a:ea typeface="DM Sans"/>
                <a:cs typeface="DM Sans"/>
                <a:sym typeface="DM Sans"/>
              </a:rPr>
              <a:t>maximizar los ingresos</a:t>
            </a:r>
            <a:r>
              <a:rPr lang="es" sz="1350">
                <a:solidFill>
                  <a:schemeClr val="dk1"/>
                </a:solidFill>
                <a:latin typeface="DM Sans"/>
                <a:ea typeface="DM Sans"/>
                <a:cs typeface="DM Sans"/>
                <a:sym typeface="DM Sans"/>
              </a:rPr>
              <a:t> de la compañía.</a:t>
            </a:r>
            <a:endParaRPr sz="1350">
              <a:solidFill>
                <a:schemeClr val="dk1"/>
              </a:solidFill>
              <a:latin typeface="DM Sans"/>
              <a:ea typeface="DM Sans"/>
              <a:cs typeface="DM Sans"/>
              <a:sym typeface="DM Sans"/>
            </a:endParaRPr>
          </a:p>
          <a:p>
            <a:pPr indent="0" lvl="0" marL="457200" rtl="0" algn="l">
              <a:lnSpc>
                <a:spcPct val="100000"/>
              </a:lnSpc>
              <a:spcBef>
                <a:spcPts val="0"/>
              </a:spcBef>
              <a:spcAft>
                <a:spcPts val="0"/>
              </a:spcAft>
              <a:buNone/>
            </a:pPr>
            <a:r>
              <a:t/>
            </a:r>
            <a:endParaRPr sz="1350">
              <a:solidFill>
                <a:schemeClr val="dk1"/>
              </a:solidFill>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g12f0bee2fb9_0_338"/>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chemeClr val="dk1"/>
              </a:buClr>
              <a:buSzPts val="4000"/>
              <a:buFont typeface="Arial"/>
              <a:buNone/>
            </a:pPr>
            <a:r>
              <a:rPr b="1" lang="es" sz="4000">
                <a:solidFill>
                  <a:schemeClr val="dk1"/>
                </a:solidFill>
                <a:latin typeface="DM Sans"/>
                <a:ea typeface="DM Sans"/>
                <a:cs typeface="DM Sans"/>
                <a:sym typeface="DM Sans"/>
              </a:rPr>
              <a:t>Modelo predictivo</a:t>
            </a:r>
            <a:endParaRPr b="1" sz="4000">
              <a:solidFill>
                <a:schemeClr val="dk1"/>
              </a:solidFill>
              <a:latin typeface="DM Sans"/>
              <a:ea typeface="DM Sans"/>
              <a:cs typeface="DM Sans"/>
              <a:sym typeface="DM Sans"/>
            </a:endParaRPr>
          </a:p>
        </p:txBody>
      </p:sp>
      <p:sp>
        <p:nvSpPr>
          <p:cNvPr id="274" name="Google Shape;274;g12f0bee2fb9_0_338"/>
          <p:cNvSpPr txBox="1"/>
          <p:nvPr/>
        </p:nvSpPr>
        <p:spPr>
          <a:xfrm>
            <a:off x="473350" y="1908175"/>
            <a:ext cx="3834600" cy="158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Clr>
                <a:schemeClr val="dk1"/>
              </a:buClr>
              <a:buSzPts val="1100"/>
              <a:buFont typeface="Arial"/>
              <a:buNone/>
            </a:pPr>
            <a:r>
              <a:rPr lang="es" sz="1350">
                <a:solidFill>
                  <a:schemeClr val="dk1"/>
                </a:solidFill>
                <a:latin typeface="DM Sans"/>
                <a:ea typeface="DM Sans"/>
                <a:cs typeface="DM Sans"/>
                <a:sym typeface="DM Sans"/>
              </a:rPr>
              <a:t>Resulta importante mencionar que los riesgos se mitigan ya que utilizamos la confianza matemática de la previsión para gestionar solo aquellas reservas con mayor probabilidad de ser canceladas.</a:t>
            </a:r>
            <a:endParaRPr sz="1350">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Font typeface="Arial"/>
              <a:buNone/>
            </a:pPr>
            <a:r>
              <a:t/>
            </a:r>
            <a:endParaRPr b="1" sz="1350">
              <a:solidFill>
                <a:schemeClr val="dk1"/>
              </a:solidFill>
              <a:latin typeface="DM Sans"/>
              <a:ea typeface="DM Sans"/>
              <a:cs typeface="DM Sans"/>
              <a:sym typeface="DM Sans"/>
            </a:endParaRPr>
          </a:p>
        </p:txBody>
      </p:sp>
      <p:sp>
        <p:nvSpPr>
          <p:cNvPr id="275" name="Google Shape;275;g12f0bee2fb9_0_338"/>
          <p:cNvSpPr txBox="1"/>
          <p:nvPr/>
        </p:nvSpPr>
        <p:spPr>
          <a:xfrm>
            <a:off x="4527575" y="1908175"/>
            <a:ext cx="3834600" cy="2972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Clr>
                <a:schemeClr val="dk1"/>
              </a:buClr>
              <a:buSzPts val="1100"/>
              <a:buFont typeface="Arial"/>
              <a:buNone/>
            </a:pPr>
            <a:r>
              <a:rPr lang="es" sz="1350">
                <a:solidFill>
                  <a:schemeClr val="dk1"/>
                </a:solidFill>
                <a:highlight>
                  <a:srgbClr val="EAFF6A"/>
                </a:highlight>
                <a:latin typeface="DM Sans"/>
                <a:ea typeface="DM Sans"/>
                <a:cs typeface="DM Sans"/>
                <a:sym typeface="DM Sans"/>
              </a:rPr>
              <a:t>¿Cómo se desarrolló y se implementó el Modelo Predictivo?</a:t>
            </a:r>
            <a:endParaRPr sz="1350">
              <a:solidFill>
                <a:schemeClr val="dk1"/>
              </a:solidFill>
              <a:highlight>
                <a:srgbClr val="EAFF6A"/>
              </a:highlight>
              <a:latin typeface="DM Sans"/>
              <a:ea typeface="DM Sans"/>
              <a:cs typeface="DM Sans"/>
              <a:sym typeface="DM Sans"/>
            </a:endParaRPr>
          </a:p>
          <a:p>
            <a:pPr indent="0" lvl="0" marL="0" rtl="0" algn="l">
              <a:lnSpc>
                <a:spcPct val="115000"/>
              </a:lnSpc>
              <a:spcBef>
                <a:spcPts val="1000"/>
              </a:spcBef>
              <a:spcAft>
                <a:spcPts val="0"/>
              </a:spcAft>
              <a:buClr>
                <a:schemeClr val="dk1"/>
              </a:buClr>
              <a:buSzPts val="1100"/>
              <a:buFont typeface="Arial"/>
              <a:buNone/>
            </a:pPr>
            <a:r>
              <a:rPr lang="es" sz="1350">
                <a:solidFill>
                  <a:schemeClr val="dk1"/>
                </a:solidFill>
                <a:latin typeface="DM Sans"/>
                <a:ea typeface="DM Sans"/>
                <a:cs typeface="DM Sans"/>
                <a:sym typeface="DM Sans"/>
              </a:rPr>
              <a:t>En una </a:t>
            </a:r>
            <a:r>
              <a:rPr b="1" lang="es" sz="1350">
                <a:solidFill>
                  <a:schemeClr val="dk1"/>
                </a:solidFill>
                <a:latin typeface="DM Sans"/>
                <a:ea typeface="DM Sans"/>
                <a:cs typeface="DM Sans"/>
                <a:sym typeface="DM Sans"/>
              </a:rPr>
              <a:t>primera fase</a:t>
            </a:r>
            <a:r>
              <a:rPr lang="es" sz="1350">
                <a:solidFill>
                  <a:schemeClr val="dk1"/>
                </a:solidFill>
                <a:latin typeface="DM Sans"/>
                <a:ea typeface="DM Sans"/>
                <a:cs typeface="DM Sans"/>
                <a:sym typeface="DM Sans"/>
              </a:rPr>
              <a:t> se recogió toda la información histórica de las reservas para analizar </a:t>
            </a:r>
            <a:r>
              <a:rPr b="1" lang="es" sz="1350">
                <a:solidFill>
                  <a:schemeClr val="dk1"/>
                </a:solidFill>
                <a:latin typeface="DM Sans"/>
                <a:ea typeface="DM Sans"/>
                <a:cs typeface="DM Sans"/>
                <a:sym typeface="DM Sans"/>
              </a:rPr>
              <a:t>los perfiles de clientes y los patrones de comportamiento</a:t>
            </a:r>
            <a:r>
              <a:rPr lang="es" sz="1350">
                <a:solidFill>
                  <a:schemeClr val="dk1"/>
                </a:solidFill>
                <a:latin typeface="DM Sans"/>
                <a:ea typeface="DM Sans"/>
                <a:cs typeface="DM Sans"/>
                <a:sym typeface="DM Sans"/>
              </a:rPr>
              <a:t> de las mismas: fechas de antelación, ocupantes, régimen, tarifa, etc.</a:t>
            </a:r>
            <a:endParaRPr b="1" sz="1350">
              <a:solidFill>
                <a:schemeClr val="dk1"/>
              </a:solidFill>
              <a:latin typeface="DM Sans"/>
              <a:ea typeface="DM Sans"/>
              <a:cs typeface="DM Sans"/>
              <a:sym typeface="DM Sans"/>
            </a:endParaRPr>
          </a:p>
          <a:p>
            <a:pPr indent="0" lvl="0" marL="0" rtl="0" algn="just">
              <a:lnSpc>
                <a:spcPct val="115000"/>
              </a:lnSpc>
              <a:spcBef>
                <a:spcPts val="1000"/>
              </a:spcBef>
              <a:spcAft>
                <a:spcPts val="0"/>
              </a:spcAft>
              <a:buClr>
                <a:schemeClr val="dk1"/>
              </a:buClr>
              <a:buSzPts val="1600"/>
              <a:buFont typeface="Arial"/>
              <a:buNone/>
            </a:pPr>
            <a:r>
              <a:t/>
            </a:r>
            <a:endParaRPr sz="1600">
              <a:solidFill>
                <a:schemeClr val="dk1"/>
              </a:solidFill>
              <a:latin typeface="Helvetica Neue"/>
              <a:ea typeface="Helvetica Neue"/>
              <a:cs typeface="Helvetica Neue"/>
              <a:sym typeface="Helvetica Neue"/>
            </a:endParaRPr>
          </a:p>
          <a:p>
            <a:pPr indent="0" lvl="0" marL="0" marR="0" rtl="0" algn="l">
              <a:lnSpc>
                <a:spcPct val="100000"/>
              </a:lnSpc>
              <a:spcBef>
                <a:spcPts val="1000"/>
              </a:spcBef>
              <a:spcAft>
                <a:spcPts val="0"/>
              </a:spcAft>
              <a:buClr>
                <a:srgbClr val="000000"/>
              </a:buClr>
              <a:buSzPts val="1350"/>
              <a:buFont typeface="Arial"/>
              <a:buNone/>
            </a:pPr>
            <a:r>
              <a:t/>
            </a:r>
            <a:endParaRPr b="1" sz="1350">
              <a:solidFill>
                <a:schemeClr val="dk1"/>
              </a:solidFill>
              <a:latin typeface="DM Sans"/>
              <a:ea typeface="DM Sans"/>
              <a:cs typeface="DM Sans"/>
              <a:sym typeface="DM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12f0bee2fb9_0_344"/>
          <p:cNvSpPr txBox="1"/>
          <p:nvPr/>
        </p:nvSpPr>
        <p:spPr>
          <a:xfrm>
            <a:off x="476250" y="1648200"/>
            <a:ext cx="4636800" cy="2055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600"/>
              <a:buFont typeface="Arial"/>
              <a:buNone/>
            </a:pPr>
            <a:r>
              <a:rPr lang="es" sz="1350">
                <a:solidFill>
                  <a:schemeClr val="dk1"/>
                </a:solidFill>
                <a:latin typeface="DM Sans"/>
                <a:ea typeface="DM Sans"/>
                <a:cs typeface="DM Sans"/>
                <a:sym typeface="DM Sans"/>
              </a:rPr>
              <a:t>Con la </a:t>
            </a:r>
            <a:r>
              <a:rPr b="1" lang="es" sz="1350">
                <a:solidFill>
                  <a:schemeClr val="dk1"/>
                </a:solidFill>
                <a:latin typeface="DM Sans"/>
                <a:ea typeface="DM Sans"/>
                <a:cs typeface="DM Sans"/>
                <a:sym typeface="DM Sans"/>
              </a:rPr>
              <a:t>data histórica</a:t>
            </a:r>
            <a:r>
              <a:rPr lang="es" sz="1350">
                <a:solidFill>
                  <a:schemeClr val="dk1"/>
                </a:solidFill>
                <a:latin typeface="DM Sans"/>
                <a:ea typeface="DM Sans"/>
                <a:cs typeface="DM Sans"/>
                <a:sym typeface="DM Sans"/>
              </a:rPr>
              <a:t> de la compañía, se realizó un análisis de las reservas entrantes para poder determinar la predicción de cancelación. Dentro de este contexto, es importante destacar que la predicción, se acompaña del % de probabilidad de dicha  predicción. Lo que permite, tomar todas las decisiones de reventa en base a datos y criterios estrictamente de negocio </a:t>
            </a:r>
            <a:r>
              <a:rPr b="1" lang="es" sz="1350">
                <a:solidFill>
                  <a:schemeClr val="dk1"/>
                </a:solidFill>
                <a:latin typeface="DM Sans"/>
                <a:ea typeface="DM Sans"/>
                <a:cs typeface="DM Sans"/>
                <a:sym typeface="DM Sans"/>
              </a:rPr>
              <a:t>balanceando riesgo y rentabilidad</a:t>
            </a:r>
            <a:r>
              <a:rPr lang="es" sz="1350">
                <a:solidFill>
                  <a:schemeClr val="dk1"/>
                </a:solidFill>
                <a:latin typeface="DM Sans"/>
                <a:ea typeface="DM Sans"/>
                <a:cs typeface="DM Sans"/>
                <a:sym typeface="DM Sans"/>
              </a:rPr>
              <a:t> de forma personalizada.</a:t>
            </a:r>
            <a:endParaRPr i="0" sz="1350" u="none" cap="none" strike="noStrike">
              <a:solidFill>
                <a:srgbClr val="000000"/>
              </a:solidFill>
              <a:latin typeface="DM Sans"/>
              <a:ea typeface="DM Sans"/>
              <a:cs typeface="DM Sans"/>
              <a:sym typeface="DM Sans"/>
            </a:endParaRPr>
          </a:p>
        </p:txBody>
      </p:sp>
      <p:sp>
        <p:nvSpPr>
          <p:cNvPr id="281" name="Google Shape;281;g12f0bee2fb9_0_344"/>
          <p:cNvSpPr txBox="1"/>
          <p:nvPr/>
        </p:nvSpPr>
        <p:spPr>
          <a:xfrm>
            <a:off x="6427740" y="2264828"/>
            <a:ext cx="14943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50"/>
              <a:buFont typeface="Arial"/>
              <a:buNone/>
            </a:pPr>
            <a:r>
              <a:rPr b="0" i="0" lang="es" sz="1350" u="none" cap="none" strike="noStrike">
                <a:solidFill>
                  <a:schemeClr val="dk1"/>
                </a:solidFill>
                <a:latin typeface="DM Sans"/>
                <a:ea typeface="DM Sans"/>
                <a:cs typeface="DM Sans"/>
                <a:sym typeface="DM Sans"/>
              </a:rPr>
              <a:t>REEMPLAZAR </a:t>
            </a:r>
            <a:endParaRPr b="0" i="0" sz="1350" u="none" cap="none" strike="noStrike">
              <a:solidFill>
                <a:schemeClr val="dk1"/>
              </a:solidFill>
              <a:latin typeface="DM Sans"/>
              <a:ea typeface="DM Sans"/>
              <a:cs typeface="DM Sans"/>
              <a:sym typeface="DM Sans"/>
            </a:endParaRPr>
          </a:p>
          <a:p>
            <a:pPr indent="0" lvl="0" marL="0" marR="0" rtl="0" algn="ctr">
              <a:lnSpc>
                <a:spcPct val="100000"/>
              </a:lnSpc>
              <a:spcBef>
                <a:spcPts val="0"/>
              </a:spcBef>
              <a:spcAft>
                <a:spcPts val="0"/>
              </a:spcAft>
              <a:buClr>
                <a:srgbClr val="000000"/>
              </a:buClr>
              <a:buSzPts val="1350"/>
              <a:buFont typeface="Arial"/>
              <a:buNone/>
            </a:pPr>
            <a:r>
              <a:rPr b="0" i="0" lang="es" sz="1350" u="none" cap="none" strike="noStrike">
                <a:solidFill>
                  <a:schemeClr val="dk1"/>
                </a:solidFill>
                <a:latin typeface="DM Sans"/>
                <a:ea typeface="DM Sans"/>
                <a:cs typeface="DM Sans"/>
                <a:sym typeface="DM Sans"/>
              </a:rPr>
              <a:t>POR IMAGEN</a:t>
            </a:r>
            <a:endParaRPr b="0" i="0" sz="1350" u="none" cap="none" strike="noStrike">
              <a:solidFill>
                <a:srgbClr val="000000"/>
              </a:solidFill>
              <a:latin typeface="DM Sans"/>
              <a:ea typeface="DM Sans"/>
              <a:cs typeface="DM Sans"/>
              <a:sym typeface="DM Sans"/>
            </a:endParaRPr>
          </a:p>
        </p:txBody>
      </p:sp>
      <p:pic>
        <p:nvPicPr>
          <p:cNvPr id="282" name="Google Shape;282;g12f0bee2fb9_0_344"/>
          <p:cNvPicPr preferRelativeResize="0"/>
          <p:nvPr/>
        </p:nvPicPr>
        <p:blipFill>
          <a:blip r:embed="rId3">
            <a:alphaModFix/>
          </a:blip>
          <a:stretch>
            <a:fillRect/>
          </a:stretch>
        </p:blipFill>
        <p:spPr>
          <a:xfrm>
            <a:off x="5455350" y="1671515"/>
            <a:ext cx="3212400" cy="178689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12f0bee2fb9_0_352"/>
          <p:cNvSpPr txBox="1"/>
          <p:nvPr/>
        </p:nvSpPr>
        <p:spPr>
          <a:xfrm>
            <a:off x="473350" y="619525"/>
            <a:ext cx="6114000" cy="1293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chemeClr val="dk1"/>
              </a:buClr>
              <a:buSzPts val="4000"/>
              <a:buFont typeface="Arial"/>
              <a:buNone/>
            </a:pPr>
            <a:r>
              <a:rPr b="1" lang="es" sz="4000">
                <a:solidFill>
                  <a:schemeClr val="dk1"/>
                </a:solidFill>
                <a:latin typeface="DM Sans"/>
                <a:ea typeface="DM Sans"/>
                <a:cs typeface="DM Sans"/>
                <a:sym typeface="DM Sans"/>
              </a:rPr>
              <a:t>Resultados y planes a futuro</a:t>
            </a:r>
            <a:endParaRPr b="1" sz="4000">
              <a:solidFill>
                <a:schemeClr val="dk1"/>
              </a:solidFill>
              <a:latin typeface="DM Sans"/>
              <a:ea typeface="DM Sans"/>
              <a:cs typeface="DM Sans"/>
              <a:sym typeface="DM Sans"/>
            </a:endParaRPr>
          </a:p>
        </p:txBody>
      </p:sp>
      <p:sp>
        <p:nvSpPr>
          <p:cNvPr id="288" name="Google Shape;288;g12f0bee2fb9_0_352"/>
          <p:cNvSpPr txBox="1"/>
          <p:nvPr/>
        </p:nvSpPr>
        <p:spPr>
          <a:xfrm>
            <a:off x="473350" y="2076125"/>
            <a:ext cx="4173300" cy="2391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600"/>
              <a:buFont typeface="Arial"/>
              <a:buNone/>
            </a:pPr>
            <a:r>
              <a:rPr lang="es" sz="1350">
                <a:solidFill>
                  <a:schemeClr val="dk1"/>
                </a:solidFill>
                <a:latin typeface="DM Sans"/>
                <a:ea typeface="DM Sans"/>
                <a:cs typeface="DM Sans"/>
                <a:sym typeface="DM Sans"/>
              </a:rPr>
              <a:t>Gracias a esta solución Medplaya recibió el premio de la Innovación Turística en la pasada Feria de Fitur ’19. Los resultados han demostrado que el % de acierto sobre el total de reservas es de un 80% aproximadamente y el porcentaje de aciertos de las cancelaciones es de un 67%. </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600"/>
              <a:buFont typeface="Arial"/>
              <a:buNone/>
            </a:pPr>
            <a:r>
              <a:rPr lang="es" sz="1350">
                <a:solidFill>
                  <a:schemeClr val="dk1"/>
                </a:solidFill>
                <a:highlight>
                  <a:srgbClr val="EAFF6A"/>
                </a:highlight>
                <a:latin typeface="DM Sans"/>
                <a:ea typeface="DM Sans"/>
                <a:cs typeface="DM Sans"/>
                <a:sym typeface="DM Sans"/>
              </a:rPr>
              <a:t>Los próximos planes pasan por incluir datos de pronóstico del tiempo e información de la competencia para mejorar los modelos predictivos.</a:t>
            </a:r>
            <a:endParaRPr b="1" sz="1350">
              <a:solidFill>
                <a:schemeClr val="dk1"/>
              </a:solidFill>
              <a:latin typeface="DM Sans"/>
              <a:ea typeface="DM Sans"/>
              <a:cs typeface="DM Sans"/>
              <a:sym typeface="DM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12f0bee2fb9_0_358"/>
          <p:cNvSpPr txBox="1"/>
          <p:nvPr/>
        </p:nvSpPr>
        <p:spPr>
          <a:xfrm>
            <a:off x="1461300" y="1598325"/>
            <a:ext cx="6221400" cy="1431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5000"/>
              <a:buFont typeface="Arial"/>
              <a:buNone/>
            </a:pPr>
            <a:r>
              <a:rPr b="0" i="0" lang="es" sz="5000" u="none" cap="none" strike="noStrike">
                <a:solidFill>
                  <a:srgbClr val="E8E7E3"/>
                </a:solidFill>
                <a:latin typeface="Arial"/>
                <a:ea typeface="Arial"/>
                <a:cs typeface="Arial"/>
                <a:sym typeface="Arial"/>
              </a:rPr>
              <a:t>☕</a:t>
            </a:r>
            <a:endParaRPr b="0" i="0" sz="5000" u="none" cap="none" strike="noStrike">
              <a:solidFill>
                <a:srgbClr val="E8E7E3"/>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Break</a:t>
            </a:r>
            <a:endParaRPr b="1" i="0" sz="4000" u="none" cap="none" strike="noStrike">
              <a:solidFill>
                <a:schemeClr val="lt1"/>
              </a:solidFill>
              <a:latin typeface="DM Sans"/>
              <a:ea typeface="DM Sans"/>
              <a:cs typeface="DM Sans"/>
              <a:sym typeface="DM Sans"/>
            </a:endParaRPr>
          </a:p>
        </p:txBody>
      </p:sp>
      <p:sp>
        <p:nvSpPr>
          <p:cNvPr id="294" name="Google Shape;294;g12f0bee2fb9_0_358"/>
          <p:cNvSpPr txBox="1"/>
          <p:nvPr/>
        </p:nvSpPr>
        <p:spPr>
          <a:xfrm>
            <a:off x="2998200" y="2971950"/>
            <a:ext cx="3147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s" sz="2000" u="none" cap="none" strike="noStrike">
                <a:solidFill>
                  <a:schemeClr val="lt1"/>
                </a:solidFill>
                <a:latin typeface="DM Sans"/>
                <a:ea typeface="DM Sans"/>
                <a:cs typeface="DM Sans"/>
                <a:sym typeface="DM Sans"/>
              </a:rPr>
              <a:t>¡10 minutos y volvemos!</a:t>
            </a:r>
            <a:endParaRPr b="0" i="0" sz="2000" u="none" cap="none" strike="noStrike">
              <a:solidFill>
                <a:schemeClr val="lt1"/>
              </a:solidFill>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12f2e36dea4_0_1"/>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Amazon</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grpSp>
        <p:nvGrpSpPr>
          <p:cNvPr id="304" name="Google Shape;304;g12f2e36dea4_0_13"/>
          <p:cNvGrpSpPr/>
          <p:nvPr/>
        </p:nvGrpSpPr>
        <p:grpSpPr>
          <a:xfrm>
            <a:off x="501408" y="640058"/>
            <a:ext cx="738905" cy="738905"/>
            <a:chOff x="575612" y="1950748"/>
            <a:chExt cx="431100" cy="431100"/>
          </a:xfrm>
        </p:grpSpPr>
        <p:sp>
          <p:nvSpPr>
            <p:cNvPr id="305" name="Google Shape;305;g12f2e36dea4_0_13"/>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6" name="Google Shape;306;g12f2e36dea4_0_13" title="ícono para pensar"/>
            <p:cNvPicPr preferRelativeResize="0"/>
            <p:nvPr/>
          </p:nvPicPr>
          <p:blipFill rotWithShape="1">
            <a:blip r:embed="rId3">
              <a:alphaModFix/>
            </a:blip>
            <a:srcRect b="0" l="0" r="0" t="0"/>
            <a:stretch/>
          </p:blipFill>
          <p:spPr>
            <a:xfrm>
              <a:off x="655125" y="2030288"/>
              <a:ext cx="272000" cy="272000"/>
            </a:xfrm>
            <a:prstGeom prst="rect">
              <a:avLst/>
            </a:prstGeom>
            <a:noFill/>
            <a:ln>
              <a:noFill/>
            </a:ln>
          </p:spPr>
        </p:pic>
      </p:grpSp>
      <p:sp>
        <p:nvSpPr>
          <p:cNvPr id="307" name="Google Shape;307;g12f2e36dea4_0_13"/>
          <p:cNvSpPr txBox="1"/>
          <p:nvPr/>
        </p:nvSpPr>
        <p:spPr>
          <a:xfrm>
            <a:off x="1473188" y="709450"/>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 sz="3500" u="none" cap="none" strike="noStrike">
                <a:solidFill>
                  <a:srgbClr val="EAFF6A"/>
                </a:solidFill>
                <a:latin typeface="DM Sans"/>
                <a:ea typeface="DM Sans"/>
                <a:cs typeface="DM Sans"/>
                <a:sym typeface="DM Sans"/>
              </a:rPr>
              <a:t>Para pensar</a:t>
            </a:r>
            <a:endParaRPr b="1" i="0" sz="3500" u="none" cap="none" strike="noStrike">
              <a:solidFill>
                <a:srgbClr val="EAFF6A"/>
              </a:solidFill>
              <a:latin typeface="DM Sans"/>
              <a:ea typeface="DM Sans"/>
              <a:cs typeface="DM Sans"/>
              <a:sym typeface="DM Sans"/>
            </a:endParaRPr>
          </a:p>
        </p:txBody>
      </p:sp>
      <p:sp>
        <p:nvSpPr>
          <p:cNvPr id="308" name="Google Shape;308;g12f2e36dea4_0_13"/>
          <p:cNvSpPr txBox="1"/>
          <p:nvPr/>
        </p:nvSpPr>
        <p:spPr>
          <a:xfrm>
            <a:off x="583875" y="1568888"/>
            <a:ext cx="7169400" cy="2339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lang="es" sz="2000">
                <a:solidFill>
                  <a:schemeClr val="lt1"/>
                </a:solidFill>
                <a:latin typeface="DM Sans"/>
                <a:ea typeface="DM Sans"/>
                <a:cs typeface="DM Sans"/>
                <a:sym typeface="DM Sans"/>
              </a:rPr>
              <a:t>Cuando Amazon recomienda un producto en su sitio, claramente no es coincidencia. Este gigante del e-commerce conoce tan bien a sus clientes que puede realizar envíos incluso antes de que efectúen una compra. </a:t>
            </a:r>
            <a:endParaRPr sz="2000">
              <a:solidFill>
                <a:schemeClr val="lt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sz="2000">
              <a:solidFill>
                <a:schemeClr val="lt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b="1" lang="es" sz="2000">
                <a:solidFill>
                  <a:srgbClr val="EAFF6A"/>
                </a:solidFill>
                <a:latin typeface="DM Sans"/>
                <a:ea typeface="DM Sans"/>
                <a:cs typeface="DM Sans"/>
                <a:sym typeface="DM Sans"/>
              </a:rPr>
              <a:t>¿Crees que se usa el análisis predictivo? </a:t>
            </a:r>
            <a:endParaRPr b="1" sz="2000">
              <a:solidFill>
                <a:srgbClr val="EAFF6A"/>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2000">
                <a:solidFill>
                  <a:schemeClr val="lt1"/>
                </a:solidFill>
                <a:latin typeface="DM Sans"/>
                <a:ea typeface="DM Sans"/>
                <a:cs typeface="DM Sans"/>
                <a:sym typeface="DM Sans"/>
              </a:rPr>
              <a:t>¿Con qué otras empresas se detectan similitudes?</a:t>
            </a:r>
            <a:endParaRPr b="1" sz="2000">
              <a:solidFill>
                <a:schemeClr val="lt1"/>
              </a:solidFill>
              <a:latin typeface="DM Sans"/>
              <a:ea typeface="DM Sans"/>
              <a:cs typeface="DM Sans"/>
              <a:sym typeface="DM Sans"/>
            </a:endParaRPr>
          </a:p>
        </p:txBody>
      </p:sp>
      <p:sp>
        <p:nvSpPr>
          <p:cNvPr id="309" name="Google Shape;309;g12f2e36dea4_0_13"/>
          <p:cNvSpPr txBox="1"/>
          <p:nvPr/>
        </p:nvSpPr>
        <p:spPr>
          <a:xfrm>
            <a:off x="476250" y="4098450"/>
            <a:ext cx="7169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s" sz="2000" u="none" cap="none" strike="noStrike">
                <a:solidFill>
                  <a:srgbClr val="83AEFB"/>
                </a:solidFill>
                <a:latin typeface="DM Sans"/>
                <a:ea typeface="DM Sans"/>
                <a:cs typeface="DM Sans"/>
                <a:sym typeface="DM Sans"/>
              </a:rPr>
              <a:t>Contesta </a:t>
            </a:r>
            <a:r>
              <a:rPr lang="es" sz="2000">
                <a:solidFill>
                  <a:srgbClr val="83AEFB"/>
                </a:solidFill>
                <a:latin typeface="DM Sans"/>
                <a:ea typeface="DM Sans"/>
                <a:cs typeface="DM Sans"/>
                <a:sym typeface="DM Sans"/>
              </a:rPr>
              <a:t>en el chat</a:t>
            </a:r>
            <a:r>
              <a:rPr b="0" i="0" lang="es" sz="2000" u="none" cap="none" strike="noStrike">
                <a:solidFill>
                  <a:srgbClr val="83AEFB"/>
                </a:solidFill>
                <a:latin typeface="DM Sans"/>
                <a:ea typeface="DM Sans"/>
                <a:cs typeface="DM Sans"/>
                <a:sym typeface="DM Sans"/>
              </a:rPr>
              <a:t> de Zoom </a:t>
            </a:r>
            <a:endParaRPr b="0" i="0" sz="2000" u="none" cap="none" strike="noStrike">
              <a:solidFill>
                <a:srgbClr val="83AEFB"/>
              </a:solidFill>
              <a:latin typeface="DM Sans"/>
              <a:ea typeface="DM Sans"/>
              <a:cs typeface="DM Sans"/>
              <a:sym typeface="DM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g12f2e36dea4_0_5"/>
          <p:cNvSpPr txBox="1"/>
          <p:nvPr/>
        </p:nvSpPr>
        <p:spPr>
          <a:xfrm>
            <a:off x="501450" y="1081750"/>
            <a:ext cx="6515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Caso Amazon</a:t>
            </a:r>
            <a:endParaRPr b="1" i="0" sz="4000" u="none" cap="none" strike="noStrike">
              <a:solidFill>
                <a:schemeClr val="dk1"/>
              </a:solidFill>
              <a:latin typeface="DM Sans"/>
              <a:ea typeface="DM Sans"/>
              <a:cs typeface="DM Sans"/>
              <a:sym typeface="DM Sans"/>
            </a:endParaRPr>
          </a:p>
        </p:txBody>
      </p:sp>
      <p:pic>
        <p:nvPicPr>
          <p:cNvPr id="315" name="Google Shape;315;g12f2e36dea4_0_5"/>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316" name="Google Shape;316;g12f2e36dea4_0_5"/>
          <p:cNvSpPr txBox="1"/>
          <p:nvPr/>
        </p:nvSpPr>
        <p:spPr>
          <a:xfrm>
            <a:off x="549525" y="2192900"/>
            <a:ext cx="4859400" cy="2758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100"/>
              <a:buFont typeface="Arial"/>
              <a:buNone/>
            </a:pPr>
            <a:r>
              <a:rPr lang="es" sz="1350">
                <a:solidFill>
                  <a:schemeClr val="dk1"/>
                </a:solidFill>
                <a:latin typeface="DM Sans"/>
                <a:ea typeface="DM Sans"/>
                <a:cs typeface="DM Sans"/>
                <a:sym typeface="DM Sans"/>
              </a:rPr>
              <a:t>Amazon es una de las 500 mayores empresas de EE.UU. Desde que Jeff Bezos lanzó Amazon.com en 1995, se ha hecho un progreso significativo en la oferta, en los sitios web y en la red internacional de distribución y servicio al cliente. En la actualidad, Amazon ofrece gran variedad de productos, desde libros o productos electrónicos, hasta raquetas de tenis, servicios de Cloud e incluso de Streaming como Amazon Prime. </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600"/>
              <a:buFont typeface="Arial"/>
              <a:buNone/>
            </a:pPr>
            <a:r>
              <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Font typeface="Arial"/>
              <a:buNone/>
            </a:pPr>
            <a:r>
              <a:t/>
            </a:r>
            <a:endParaRPr sz="1350">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sz="1350">
              <a:latin typeface="DM Sans"/>
              <a:ea typeface="DM Sans"/>
              <a:cs typeface="DM Sans"/>
              <a:sym typeface="DM Sans"/>
            </a:endParaRPr>
          </a:p>
        </p:txBody>
      </p:sp>
      <p:pic>
        <p:nvPicPr>
          <p:cNvPr descr="Amazon.com: Compras en Línea de Electrónicos, Ropa, Computadoras, Libros,  DVDs y más" id="317" name="Google Shape;317;g12f2e36dea4_0_5"/>
          <p:cNvPicPr preferRelativeResize="0"/>
          <p:nvPr/>
        </p:nvPicPr>
        <p:blipFill rotWithShape="1">
          <a:blip r:embed="rId4">
            <a:alphaModFix/>
          </a:blip>
          <a:srcRect b="0" l="0" r="0" t="0"/>
          <a:stretch/>
        </p:blipFill>
        <p:spPr>
          <a:xfrm>
            <a:off x="5408936" y="1581724"/>
            <a:ext cx="3009325" cy="30093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g12f2e36dea4_0_22"/>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Clicksteams</a:t>
            </a:r>
            <a:endParaRPr b="1" i="0" sz="4000" u="none" cap="none" strike="noStrike">
              <a:solidFill>
                <a:schemeClr val="dk1"/>
              </a:solidFill>
              <a:latin typeface="DM Sans"/>
              <a:ea typeface="DM Sans"/>
              <a:cs typeface="DM Sans"/>
              <a:sym typeface="DM Sans"/>
            </a:endParaRPr>
          </a:p>
        </p:txBody>
      </p:sp>
      <p:sp>
        <p:nvSpPr>
          <p:cNvPr id="323" name="Google Shape;323;g12f2e36dea4_0_22"/>
          <p:cNvSpPr txBox="1"/>
          <p:nvPr/>
        </p:nvSpPr>
        <p:spPr>
          <a:xfrm>
            <a:off x="599488" y="1908175"/>
            <a:ext cx="3834600" cy="2055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600"/>
              <a:buFont typeface="Arial"/>
              <a:buNone/>
            </a:pPr>
            <a:r>
              <a:rPr lang="es" sz="1350">
                <a:solidFill>
                  <a:schemeClr val="dk1"/>
                </a:solidFill>
                <a:latin typeface="DM Sans"/>
                <a:ea typeface="DM Sans"/>
                <a:cs typeface="DM Sans"/>
                <a:sym typeface="DM Sans"/>
              </a:rPr>
              <a:t>Entonces, Amazon utiliza el </a:t>
            </a:r>
            <a:r>
              <a:rPr b="1" lang="es" sz="1350">
                <a:solidFill>
                  <a:schemeClr val="dk1"/>
                </a:solidFill>
                <a:latin typeface="DM Sans"/>
                <a:ea typeface="DM Sans"/>
                <a:cs typeface="DM Sans"/>
                <a:sym typeface="DM Sans"/>
              </a:rPr>
              <a:t>análisis predictivo para construir un sistema de recomendación</a:t>
            </a:r>
            <a:r>
              <a:rPr lang="es" sz="1350">
                <a:solidFill>
                  <a:schemeClr val="dk1"/>
                </a:solidFill>
                <a:latin typeface="DM Sans"/>
                <a:ea typeface="DM Sans"/>
                <a:cs typeface="DM Sans"/>
                <a:sym typeface="DM Sans"/>
              </a:rPr>
              <a:t> que sugiere productos a las personas que visitan el sitio. Para esto, utiliza </a:t>
            </a:r>
            <a:r>
              <a:rPr b="1" lang="es" sz="1350">
                <a:solidFill>
                  <a:schemeClr val="dk1"/>
                </a:solidFill>
                <a:latin typeface="DM Sans"/>
                <a:ea typeface="DM Sans"/>
                <a:cs typeface="DM Sans"/>
                <a:sym typeface="DM Sans"/>
              </a:rPr>
              <a:t>datos de secuencias de clics </a:t>
            </a:r>
            <a:r>
              <a:rPr lang="es" sz="1350">
                <a:solidFill>
                  <a:schemeClr val="dk1"/>
                </a:solidFill>
                <a:latin typeface="DM Sans"/>
                <a:ea typeface="DM Sans"/>
                <a:cs typeface="DM Sans"/>
                <a:sym typeface="DM Sans"/>
              </a:rPr>
              <a:t>(clicksteams) de clientes y los datos históricos de compras de sus clientes para mostrar a cada usuario, resultados personalizados en sus páginas web personalizadas.</a:t>
            </a:r>
            <a:endParaRPr i="0" sz="1350" u="none" cap="none" strike="noStrike">
              <a:solidFill>
                <a:srgbClr val="000000"/>
              </a:solidFill>
              <a:latin typeface="DM Sans"/>
              <a:ea typeface="DM Sans"/>
              <a:cs typeface="DM Sans"/>
              <a:sym typeface="DM Sans"/>
            </a:endParaRPr>
          </a:p>
        </p:txBody>
      </p:sp>
      <p:sp>
        <p:nvSpPr>
          <p:cNvPr id="324" name="Google Shape;324;g12f2e36dea4_0_22"/>
          <p:cNvSpPr txBox="1"/>
          <p:nvPr/>
        </p:nvSpPr>
        <p:spPr>
          <a:xfrm>
            <a:off x="4653713" y="1908175"/>
            <a:ext cx="3834600" cy="1431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1000"/>
              </a:spcAft>
              <a:buClr>
                <a:schemeClr val="dk1"/>
              </a:buClr>
              <a:buSzPts val="1600"/>
              <a:buFont typeface="Arial"/>
              <a:buNone/>
            </a:pPr>
            <a:r>
              <a:rPr lang="es" sz="1350">
                <a:solidFill>
                  <a:schemeClr val="dk1"/>
                </a:solidFill>
                <a:latin typeface="DM Sans"/>
                <a:ea typeface="DM Sans"/>
                <a:cs typeface="DM Sans"/>
                <a:sym typeface="DM Sans"/>
              </a:rPr>
              <a:t>Los sistemas de recomendación son muy conocidos por su uso en los entornos de sitios web de e-commerce, en los cuales utilizan las entradas acerca de los interés de sus clientes para generar una lista de recomendaciones de items. </a:t>
            </a:r>
            <a:endParaRPr i="0" sz="1350" u="none" cap="none" strike="noStrike">
              <a:solidFill>
                <a:srgbClr val="000000"/>
              </a:solidFill>
              <a:latin typeface="DM Sans"/>
              <a:ea typeface="DM Sans"/>
              <a:cs typeface="DM Sans"/>
              <a:sym typeface="DM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12f2e36dea4_0_28"/>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Clicksteams en Amazon</a:t>
            </a:r>
            <a:endParaRPr b="1" i="0" sz="4000" u="none" cap="none" strike="noStrike">
              <a:solidFill>
                <a:schemeClr val="dk1"/>
              </a:solidFill>
              <a:latin typeface="DM Sans"/>
              <a:ea typeface="DM Sans"/>
              <a:cs typeface="DM Sans"/>
              <a:sym typeface="DM Sans"/>
            </a:endParaRPr>
          </a:p>
        </p:txBody>
      </p:sp>
      <p:sp>
        <p:nvSpPr>
          <p:cNvPr id="330" name="Google Shape;330;g12f2e36dea4_0_28"/>
          <p:cNvSpPr txBox="1"/>
          <p:nvPr/>
        </p:nvSpPr>
        <p:spPr>
          <a:xfrm>
            <a:off x="599488" y="1908175"/>
            <a:ext cx="3834600" cy="1847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600"/>
              <a:buFont typeface="Arial"/>
              <a:buNone/>
            </a:pPr>
            <a:r>
              <a:rPr lang="es" sz="1350">
                <a:solidFill>
                  <a:schemeClr val="dk1"/>
                </a:solidFill>
                <a:latin typeface="DM Sans"/>
                <a:ea typeface="DM Sans"/>
                <a:cs typeface="DM Sans"/>
                <a:sym typeface="DM Sans"/>
              </a:rPr>
              <a:t>Para crear una lista de recomendaciones, muchos websites utilizan solo los items que compran los clientes y explícitamente el promedio en que éstos representan sus interés, pero </a:t>
            </a:r>
            <a:r>
              <a:rPr b="1" lang="es" sz="1350">
                <a:solidFill>
                  <a:schemeClr val="dk1"/>
                </a:solidFill>
                <a:latin typeface="DM Sans"/>
                <a:ea typeface="DM Sans"/>
                <a:cs typeface="DM Sans"/>
                <a:sym typeface="DM Sans"/>
              </a:rPr>
              <a:t>también pueden utilizar otros atributos</a:t>
            </a:r>
            <a:r>
              <a:rPr lang="es" sz="1350">
                <a:solidFill>
                  <a:schemeClr val="dk1"/>
                </a:solidFill>
                <a:latin typeface="DM Sans"/>
                <a:ea typeface="DM Sans"/>
                <a:cs typeface="DM Sans"/>
                <a:sym typeface="DM Sans"/>
              </a:rPr>
              <a:t>, incluyendo items vistos, datos demográficos, asuntos de intereses y artistas favoritos.</a:t>
            </a:r>
            <a:endParaRPr i="0" sz="1350" u="none" cap="none" strike="noStrike">
              <a:solidFill>
                <a:srgbClr val="000000"/>
              </a:solidFill>
              <a:latin typeface="DM Sans"/>
              <a:ea typeface="DM Sans"/>
              <a:cs typeface="DM Sans"/>
              <a:sym typeface="DM Sans"/>
            </a:endParaRPr>
          </a:p>
        </p:txBody>
      </p:sp>
      <p:sp>
        <p:nvSpPr>
          <p:cNvPr id="331" name="Google Shape;331;g12f2e36dea4_0_28"/>
          <p:cNvSpPr txBox="1"/>
          <p:nvPr/>
        </p:nvSpPr>
        <p:spPr>
          <a:xfrm>
            <a:off x="4653713" y="1908175"/>
            <a:ext cx="3834600" cy="1975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600"/>
              <a:buFont typeface="Arial"/>
              <a:buNone/>
            </a:pPr>
            <a:r>
              <a:rPr lang="es" sz="1350">
                <a:solidFill>
                  <a:schemeClr val="dk1"/>
                </a:solidFill>
                <a:latin typeface="DM Sans"/>
                <a:ea typeface="DM Sans"/>
                <a:cs typeface="DM Sans"/>
                <a:sym typeface="DM Sans"/>
              </a:rPr>
              <a:t>El sistema de recomendaciones de Amazon se basa en una serie de elementos tales como: las compras de un usuario en tiempos pasados, los items que tiene en su carrito de compra virtual, la clasificación de los items según su interés, y el top de los items que han comprado o visitado. </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1000"/>
              </a:spcAft>
              <a:buClr>
                <a:schemeClr val="dk1"/>
              </a:buClr>
              <a:buSzPts val="1600"/>
              <a:buFont typeface="Arial"/>
              <a:buNone/>
            </a:pPr>
            <a:r>
              <a:t/>
            </a:r>
            <a:endParaRPr sz="1350">
              <a:solidFill>
                <a:schemeClr val="dk1"/>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46"/>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000"/>
              <a:buFont typeface="Arial"/>
              <a:buNone/>
            </a:pPr>
            <a:r>
              <a:rPr b="1" i="0" lang="es" sz="3000" u="none" cap="none" strike="noStrike">
                <a:solidFill>
                  <a:srgbClr val="EAFF6A"/>
                </a:solidFill>
                <a:latin typeface="DM Sans"/>
                <a:ea typeface="DM Sans"/>
                <a:cs typeface="DM Sans"/>
                <a:sym typeface="DM Sans"/>
              </a:rPr>
              <a:t>Objetivos de la clase</a:t>
            </a:r>
            <a:endParaRPr b="1" i="0" sz="3000" u="none" cap="none" strike="noStrike">
              <a:solidFill>
                <a:srgbClr val="EAFF6A"/>
              </a:solidFill>
              <a:latin typeface="DM Sans"/>
              <a:ea typeface="DM Sans"/>
              <a:cs typeface="DM Sans"/>
              <a:sym typeface="DM Sans"/>
            </a:endParaRPr>
          </a:p>
        </p:txBody>
      </p:sp>
      <p:pic>
        <p:nvPicPr>
          <p:cNvPr id="109" name="Google Shape;109;p46"/>
          <p:cNvPicPr preferRelativeResize="0"/>
          <p:nvPr/>
        </p:nvPicPr>
        <p:blipFill rotWithShape="1">
          <a:blip r:embed="rId3">
            <a:alphaModFix/>
          </a:blip>
          <a:srcRect b="0" l="0" r="0" t="0"/>
          <a:stretch/>
        </p:blipFill>
        <p:spPr>
          <a:xfrm>
            <a:off x="2172438" y="2104226"/>
            <a:ext cx="196975" cy="196975"/>
          </a:xfrm>
          <a:prstGeom prst="rect">
            <a:avLst/>
          </a:prstGeom>
          <a:noFill/>
          <a:ln>
            <a:noFill/>
          </a:ln>
        </p:spPr>
      </p:pic>
      <p:sp>
        <p:nvSpPr>
          <p:cNvPr id="110" name="Google Shape;110;p46"/>
          <p:cNvSpPr txBox="1"/>
          <p:nvPr/>
        </p:nvSpPr>
        <p:spPr>
          <a:xfrm>
            <a:off x="2690561" y="1970026"/>
            <a:ext cx="42813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lang="es" sz="1350">
                <a:solidFill>
                  <a:schemeClr val="lt1"/>
                </a:solidFill>
                <a:latin typeface="DM Sans"/>
                <a:ea typeface="DM Sans"/>
                <a:cs typeface="DM Sans"/>
                <a:sym typeface="DM Sans"/>
              </a:rPr>
              <a:t>Identificar </a:t>
            </a:r>
            <a:r>
              <a:rPr lang="es" sz="1350">
                <a:solidFill>
                  <a:schemeClr val="lt1"/>
                </a:solidFill>
                <a:latin typeface="DM Sans"/>
                <a:ea typeface="DM Sans"/>
                <a:cs typeface="DM Sans"/>
                <a:sym typeface="DM Sans"/>
              </a:rPr>
              <a:t>formas de aplicación de Ciencia de Datos en diferentes industrias</a:t>
            </a:r>
            <a:endParaRPr i="0" sz="1350" u="none" cap="none" strike="noStrike">
              <a:solidFill>
                <a:schemeClr val="lt1"/>
              </a:solidFill>
              <a:latin typeface="DM Sans"/>
              <a:ea typeface="DM Sans"/>
              <a:cs typeface="DM Sans"/>
              <a:sym typeface="DM Sans"/>
            </a:endParaRPr>
          </a:p>
        </p:txBody>
      </p:sp>
      <p:pic>
        <p:nvPicPr>
          <p:cNvPr id="111" name="Google Shape;111;p46"/>
          <p:cNvPicPr preferRelativeResize="0"/>
          <p:nvPr/>
        </p:nvPicPr>
        <p:blipFill rotWithShape="1">
          <a:blip r:embed="rId4">
            <a:alphaModFix/>
          </a:blip>
          <a:srcRect b="0" l="0" r="0" t="0"/>
          <a:stretch/>
        </p:blipFill>
        <p:spPr>
          <a:xfrm>
            <a:off x="2172138" y="2737626"/>
            <a:ext cx="196975" cy="196975"/>
          </a:xfrm>
          <a:prstGeom prst="rect">
            <a:avLst/>
          </a:prstGeom>
          <a:noFill/>
          <a:ln>
            <a:noFill/>
          </a:ln>
        </p:spPr>
      </p:pic>
      <p:sp>
        <p:nvSpPr>
          <p:cNvPr id="112" name="Google Shape;112;p46"/>
          <p:cNvSpPr txBox="1"/>
          <p:nvPr/>
        </p:nvSpPr>
        <p:spPr>
          <a:xfrm>
            <a:off x="2690561" y="2573151"/>
            <a:ext cx="42813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lang="es" sz="1350">
                <a:solidFill>
                  <a:schemeClr val="lt1"/>
                </a:solidFill>
                <a:latin typeface="DM Sans"/>
                <a:ea typeface="DM Sans"/>
                <a:cs typeface="DM Sans"/>
                <a:sym typeface="DM Sans"/>
              </a:rPr>
              <a:t>Comparar</a:t>
            </a:r>
            <a:r>
              <a:rPr lang="es" sz="1350">
                <a:solidFill>
                  <a:schemeClr val="lt1"/>
                </a:solidFill>
                <a:latin typeface="DM Sans"/>
                <a:ea typeface="DM Sans"/>
                <a:cs typeface="DM Sans"/>
                <a:sym typeface="DM Sans"/>
              </a:rPr>
              <a:t> las potencialidades de aplicación en cada caso.</a:t>
            </a:r>
            <a:endParaRPr i="0" sz="1350" u="none" cap="none" strike="noStrike">
              <a:solidFill>
                <a:schemeClr val="lt1"/>
              </a:solidFill>
              <a:latin typeface="DM Sans"/>
              <a:ea typeface="DM Sans"/>
              <a:cs typeface="DM Sans"/>
              <a:sym typeface="DM Sans"/>
            </a:endParaRPr>
          </a:p>
        </p:txBody>
      </p:sp>
      <p:cxnSp>
        <p:nvCxnSpPr>
          <p:cNvPr id="113" name="Google Shape;113;p46"/>
          <p:cNvCxnSpPr>
            <a:stCxn id="109" idx="2"/>
            <a:endCxn id="111" idx="0"/>
          </p:cNvCxnSpPr>
          <p:nvPr/>
        </p:nvCxnSpPr>
        <p:spPr>
          <a:xfrm flipH="1" rot="-5400000">
            <a:off x="2052975" y="2519150"/>
            <a:ext cx="436500" cy="600"/>
          </a:xfrm>
          <a:prstGeom prst="bentConnector3">
            <a:avLst>
              <a:gd fmla="val 49991" name="adj1"/>
            </a:avLst>
          </a:prstGeom>
          <a:noFill/>
          <a:ln cap="flat" cmpd="sng" w="9525">
            <a:solidFill>
              <a:srgbClr val="EAFF6A"/>
            </a:solidFill>
            <a:prstDash val="solid"/>
            <a:round/>
            <a:headEnd len="sm" w="sm" type="none"/>
            <a:tailEnd len="sm" w="sm"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12f2e36dea4_0_34"/>
          <p:cNvSpPr txBox="1"/>
          <p:nvPr/>
        </p:nvSpPr>
        <p:spPr>
          <a:xfrm>
            <a:off x="457725" y="1071050"/>
            <a:ext cx="4730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Algoritmos de recomendación</a:t>
            </a:r>
            <a:endParaRPr b="1" i="0" sz="4000" u="none" cap="none" strike="noStrike">
              <a:solidFill>
                <a:schemeClr val="dk1"/>
              </a:solidFill>
              <a:latin typeface="DM Sans"/>
              <a:ea typeface="DM Sans"/>
              <a:cs typeface="DM Sans"/>
              <a:sym typeface="DM Sans"/>
            </a:endParaRPr>
          </a:p>
        </p:txBody>
      </p:sp>
      <p:sp>
        <p:nvSpPr>
          <p:cNvPr id="337" name="Google Shape;337;g12f2e36dea4_0_34"/>
          <p:cNvSpPr txBox="1"/>
          <p:nvPr/>
        </p:nvSpPr>
        <p:spPr>
          <a:xfrm>
            <a:off x="457725" y="2364050"/>
            <a:ext cx="4730100" cy="2183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600"/>
              <a:buFont typeface="Arial"/>
              <a:buNone/>
            </a:pPr>
            <a:r>
              <a:rPr lang="es" sz="1350">
                <a:solidFill>
                  <a:schemeClr val="dk1"/>
                </a:solidFill>
                <a:latin typeface="DM Sans"/>
                <a:ea typeface="DM Sans"/>
                <a:cs typeface="DM Sans"/>
                <a:sym typeface="DM Sans"/>
              </a:rPr>
              <a:t>La mayoría de los algoritmos de recomendación comienzan por encontrar un </a:t>
            </a:r>
            <a:r>
              <a:rPr b="1" lang="es" sz="1350">
                <a:solidFill>
                  <a:schemeClr val="dk1"/>
                </a:solidFill>
                <a:latin typeface="DM Sans"/>
                <a:ea typeface="DM Sans"/>
                <a:cs typeface="DM Sans"/>
                <a:sym typeface="DM Sans"/>
              </a:rPr>
              <a:t>conjunto de clientes</a:t>
            </a:r>
            <a:r>
              <a:rPr lang="es" sz="1350">
                <a:solidFill>
                  <a:schemeClr val="dk1"/>
                </a:solidFill>
                <a:latin typeface="DM Sans"/>
                <a:ea typeface="DM Sans"/>
                <a:cs typeface="DM Sans"/>
                <a:sym typeface="DM Sans"/>
              </a:rPr>
              <a:t> cuyas compras y artículos clasificados </a:t>
            </a:r>
            <a:r>
              <a:rPr b="1" lang="es" sz="1350">
                <a:solidFill>
                  <a:schemeClr val="dk1"/>
                </a:solidFill>
                <a:latin typeface="DM Sans"/>
                <a:ea typeface="DM Sans"/>
                <a:cs typeface="DM Sans"/>
                <a:sym typeface="DM Sans"/>
              </a:rPr>
              <a:t>coinciden</a:t>
            </a:r>
            <a:r>
              <a:rPr lang="es" sz="1350">
                <a:solidFill>
                  <a:schemeClr val="dk1"/>
                </a:solidFill>
                <a:latin typeface="DM Sans"/>
                <a:ea typeface="DM Sans"/>
                <a:cs typeface="DM Sans"/>
                <a:sym typeface="DM Sans"/>
              </a:rPr>
              <a:t> con las compras y clasificación de  artículos de otros clientes. El algoritmo </a:t>
            </a:r>
            <a:r>
              <a:rPr b="1" lang="es" sz="1350">
                <a:solidFill>
                  <a:schemeClr val="dk1"/>
                </a:solidFill>
                <a:latin typeface="DM Sans"/>
                <a:ea typeface="DM Sans"/>
                <a:cs typeface="DM Sans"/>
                <a:sym typeface="DM Sans"/>
              </a:rPr>
              <a:t>agrega artículos de estos clientes similares</a:t>
            </a:r>
            <a:r>
              <a:rPr lang="es" sz="1350">
                <a:solidFill>
                  <a:schemeClr val="dk1"/>
                </a:solidFill>
                <a:latin typeface="DM Sans"/>
                <a:ea typeface="DM Sans"/>
                <a:cs typeface="DM Sans"/>
                <a:sym typeface="DM Sans"/>
              </a:rPr>
              <a:t>, elimina los elementos que el usuario ya ha comprado o clasificado y recomienda los productos que queden al usuario.</a:t>
            </a:r>
            <a:endParaRPr sz="1350">
              <a:solidFill>
                <a:schemeClr val="dk1"/>
              </a:solidFill>
              <a:latin typeface="DM Sans"/>
              <a:ea typeface="DM Sans"/>
              <a:cs typeface="DM Sans"/>
              <a:sym typeface="DM Sans"/>
            </a:endParaRPr>
          </a:p>
          <a:p>
            <a:pPr indent="0" lvl="0" marL="0" marR="0" rtl="0" algn="l">
              <a:lnSpc>
                <a:spcPct val="100000"/>
              </a:lnSpc>
              <a:spcBef>
                <a:spcPts val="1000"/>
              </a:spcBef>
              <a:spcAft>
                <a:spcPts val="0"/>
              </a:spcAft>
              <a:buClr>
                <a:srgbClr val="000000"/>
              </a:buClr>
              <a:buSzPts val="1350"/>
              <a:buFont typeface="Arial"/>
              <a:buNone/>
            </a:pPr>
            <a:r>
              <a:t/>
            </a:r>
            <a:endParaRPr sz="1350">
              <a:latin typeface="DM Sans"/>
              <a:ea typeface="DM Sans"/>
              <a:cs typeface="DM Sans"/>
              <a:sym typeface="DM Sans"/>
            </a:endParaRPr>
          </a:p>
        </p:txBody>
      </p:sp>
      <p:sp>
        <p:nvSpPr>
          <p:cNvPr id="338" name="Google Shape;338;g12f2e36dea4_0_34"/>
          <p:cNvSpPr txBox="1"/>
          <p:nvPr/>
        </p:nvSpPr>
        <p:spPr>
          <a:xfrm>
            <a:off x="6427740" y="2264828"/>
            <a:ext cx="14943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50"/>
              <a:buFont typeface="Arial"/>
              <a:buNone/>
            </a:pPr>
            <a:r>
              <a:rPr b="0" i="0" lang="es" sz="1350" u="none" cap="none" strike="noStrike">
                <a:solidFill>
                  <a:schemeClr val="dk1"/>
                </a:solidFill>
                <a:latin typeface="DM Sans"/>
                <a:ea typeface="DM Sans"/>
                <a:cs typeface="DM Sans"/>
                <a:sym typeface="DM Sans"/>
              </a:rPr>
              <a:t>REEMPLAZAR </a:t>
            </a:r>
            <a:endParaRPr b="0" i="0" sz="1350" u="none" cap="none" strike="noStrike">
              <a:solidFill>
                <a:schemeClr val="dk1"/>
              </a:solidFill>
              <a:latin typeface="DM Sans"/>
              <a:ea typeface="DM Sans"/>
              <a:cs typeface="DM Sans"/>
              <a:sym typeface="DM Sans"/>
            </a:endParaRPr>
          </a:p>
          <a:p>
            <a:pPr indent="0" lvl="0" marL="0" marR="0" rtl="0" algn="ctr">
              <a:lnSpc>
                <a:spcPct val="100000"/>
              </a:lnSpc>
              <a:spcBef>
                <a:spcPts val="0"/>
              </a:spcBef>
              <a:spcAft>
                <a:spcPts val="0"/>
              </a:spcAft>
              <a:buClr>
                <a:srgbClr val="000000"/>
              </a:buClr>
              <a:buSzPts val="1350"/>
              <a:buFont typeface="Arial"/>
              <a:buNone/>
            </a:pPr>
            <a:r>
              <a:rPr b="0" i="0" lang="es" sz="1350" u="none" cap="none" strike="noStrike">
                <a:solidFill>
                  <a:schemeClr val="dk1"/>
                </a:solidFill>
                <a:latin typeface="DM Sans"/>
                <a:ea typeface="DM Sans"/>
                <a:cs typeface="DM Sans"/>
                <a:sym typeface="DM Sans"/>
              </a:rPr>
              <a:t>POR IMAGEN</a:t>
            </a:r>
            <a:endParaRPr b="0" i="0" sz="1350" u="none" cap="none" strike="noStrike">
              <a:solidFill>
                <a:srgbClr val="000000"/>
              </a:solidFill>
              <a:latin typeface="DM Sans"/>
              <a:ea typeface="DM Sans"/>
              <a:cs typeface="DM Sans"/>
              <a:sym typeface="DM Sans"/>
            </a:endParaRPr>
          </a:p>
        </p:txBody>
      </p:sp>
      <p:pic>
        <p:nvPicPr>
          <p:cNvPr id="339" name="Google Shape;339;g12f2e36dea4_0_34"/>
          <p:cNvPicPr preferRelativeResize="0"/>
          <p:nvPr/>
        </p:nvPicPr>
        <p:blipFill>
          <a:blip r:embed="rId3">
            <a:alphaModFix/>
          </a:blip>
          <a:stretch>
            <a:fillRect/>
          </a:stretch>
        </p:blipFill>
        <p:spPr>
          <a:xfrm>
            <a:off x="5299800" y="1406428"/>
            <a:ext cx="3282900" cy="23306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g12f2e36dea4_0_42"/>
          <p:cNvSpPr txBox="1"/>
          <p:nvPr/>
        </p:nvSpPr>
        <p:spPr>
          <a:xfrm>
            <a:off x="1461300" y="345975"/>
            <a:ext cx="6221400" cy="11544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lang="es" sz="3500">
                <a:solidFill>
                  <a:schemeClr val="lt1"/>
                </a:solidFill>
                <a:latin typeface="DM Sans"/>
                <a:ea typeface="DM Sans"/>
                <a:cs typeface="DM Sans"/>
                <a:sym typeface="DM Sans"/>
              </a:rPr>
              <a:t>Enfoques de los sistemas de recomendación</a:t>
            </a:r>
            <a:endParaRPr b="1" i="0" sz="3500" u="none" cap="none" strike="noStrike">
              <a:solidFill>
                <a:schemeClr val="lt1"/>
              </a:solidFill>
              <a:latin typeface="DM Sans"/>
              <a:ea typeface="DM Sans"/>
              <a:cs typeface="DM Sans"/>
              <a:sym typeface="DM Sans"/>
            </a:endParaRPr>
          </a:p>
        </p:txBody>
      </p:sp>
      <p:pic>
        <p:nvPicPr>
          <p:cNvPr id="345" name="Google Shape;345;g12f2e36dea4_0_42"/>
          <p:cNvPicPr preferRelativeResize="0"/>
          <p:nvPr/>
        </p:nvPicPr>
        <p:blipFill>
          <a:blip r:embed="rId3">
            <a:alphaModFix/>
          </a:blip>
          <a:stretch>
            <a:fillRect/>
          </a:stretch>
        </p:blipFill>
        <p:spPr>
          <a:xfrm>
            <a:off x="1058465" y="1500375"/>
            <a:ext cx="7027060" cy="2938275"/>
          </a:xfrm>
          <a:prstGeom prst="rect">
            <a:avLst/>
          </a:prstGeom>
          <a:noFill/>
          <a:ln cap="flat" cmpd="sng" w="9525">
            <a:solidFill>
              <a:srgbClr val="E8E7E3"/>
            </a:solidFill>
            <a:prstDash val="solid"/>
            <a:round/>
            <a:headEnd len="sm" w="sm" type="none"/>
            <a:tailEnd len="sm" w="sm" type="none"/>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g12f2e36dea4_0_52"/>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Filtrado colaborativo</a:t>
            </a:r>
            <a:endParaRPr b="1" i="0" sz="4000" u="none" cap="none" strike="noStrike">
              <a:solidFill>
                <a:schemeClr val="dk1"/>
              </a:solidFill>
              <a:latin typeface="DM Sans"/>
              <a:ea typeface="DM Sans"/>
              <a:cs typeface="DM Sans"/>
              <a:sym typeface="DM Sans"/>
            </a:endParaRPr>
          </a:p>
        </p:txBody>
      </p:sp>
      <p:sp>
        <p:nvSpPr>
          <p:cNvPr id="351" name="Google Shape;351;g12f2e36dea4_0_52"/>
          <p:cNvSpPr txBox="1"/>
          <p:nvPr/>
        </p:nvSpPr>
        <p:spPr>
          <a:xfrm>
            <a:off x="599488" y="1908175"/>
            <a:ext cx="3834600" cy="1975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600"/>
              <a:buFont typeface="Arial"/>
              <a:buNone/>
            </a:pPr>
            <a:r>
              <a:rPr lang="es" sz="1350">
                <a:solidFill>
                  <a:schemeClr val="dk1"/>
                </a:solidFill>
                <a:latin typeface="DM Sans"/>
                <a:ea typeface="DM Sans"/>
                <a:cs typeface="DM Sans"/>
                <a:sym typeface="DM Sans"/>
              </a:rPr>
              <a:t>Si dos usuarios compartieron los mismos intereses en el pasado, ellos tendrán gustos similares en el futuro. Si, por ejemplo, el usuario A y el usuario B tienen el mismos historial de compras y el usuario A compró un libro que el usuario B no ha comprado aún, la idea básica es proponerle el libro al usuario B.</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600"/>
              <a:buFont typeface="Arial"/>
              <a:buNone/>
            </a:pPr>
            <a:r>
              <a:t/>
            </a:r>
            <a:endParaRPr sz="1350">
              <a:solidFill>
                <a:schemeClr val="dk1"/>
              </a:solidFill>
              <a:latin typeface="DM Sans"/>
              <a:ea typeface="DM Sans"/>
              <a:cs typeface="DM Sans"/>
              <a:sym typeface="DM Sans"/>
            </a:endParaRPr>
          </a:p>
        </p:txBody>
      </p:sp>
      <p:sp>
        <p:nvSpPr>
          <p:cNvPr id="352" name="Google Shape;352;g12f2e36dea4_0_52"/>
          <p:cNvSpPr txBox="1"/>
          <p:nvPr/>
        </p:nvSpPr>
        <p:spPr>
          <a:xfrm>
            <a:off x="4653713" y="1908175"/>
            <a:ext cx="3834600" cy="1895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600"/>
              <a:buFont typeface="Arial"/>
              <a:buNone/>
            </a:pPr>
            <a:r>
              <a:rPr lang="es" sz="1350">
                <a:solidFill>
                  <a:schemeClr val="dk1"/>
                </a:solidFill>
                <a:latin typeface="DM Sans"/>
                <a:ea typeface="DM Sans"/>
                <a:cs typeface="DM Sans"/>
                <a:sym typeface="DM Sans"/>
              </a:rPr>
              <a:t>En este tipo de recomendación, los ítems son filtrados desde un gran conjunto de alternativas, que es hecho en </a:t>
            </a:r>
            <a:r>
              <a:rPr b="1" lang="es" sz="1350">
                <a:solidFill>
                  <a:schemeClr val="dk1"/>
                </a:solidFill>
                <a:latin typeface="DM Sans"/>
                <a:ea typeface="DM Sans"/>
                <a:cs typeface="DM Sans"/>
                <a:sym typeface="DM Sans"/>
              </a:rPr>
              <a:t>colaboración entre las preferencias de los usuarios</a:t>
            </a:r>
            <a:r>
              <a:rPr lang="es" sz="1350">
                <a:solidFill>
                  <a:schemeClr val="dk1"/>
                </a:solidFill>
                <a:latin typeface="DM Sans"/>
                <a:ea typeface="DM Sans"/>
                <a:cs typeface="DM Sans"/>
                <a:sym typeface="DM Sans"/>
              </a:rPr>
              <a:t> y de allí, justamente se obtiene su nombre.</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600"/>
              <a:buFont typeface="Arial"/>
              <a:buNone/>
            </a:pPr>
            <a:r>
              <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1000"/>
              </a:spcAft>
              <a:buClr>
                <a:schemeClr val="dk1"/>
              </a:buClr>
              <a:buSzPts val="1600"/>
              <a:buFont typeface="Arial"/>
              <a:buNone/>
            </a:pPr>
            <a:r>
              <a:t/>
            </a:r>
            <a:endParaRPr sz="1350">
              <a:solidFill>
                <a:schemeClr val="dk1"/>
              </a:solidFill>
              <a:latin typeface="DM Sans"/>
              <a:ea typeface="DM Sans"/>
              <a:cs typeface="DM Sans"/>
              <a:sym typeface="DM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g12f2e36dea4_0_67"/>
          <p:cNvSpPr txBox="1"/>
          <p:nvPr/>
        </p:nvSpPr>
        <p:spPr>
          <a:xfrm>
            <a:off x="473350" y="619525"/>
            <a:ext cx="64254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Filtrado basado en Contenido</a:t>
            </a:r>
            <a:endParaRPr b="1" i="0" sz="4000" u="none" cap="none" strike="noStrike">
              <a:solidFill>
                <a:schemeClr val="dk1"/>
              </a:solidFill>
              <a:latin typeface="DM Sans"/>
              <a:ea typeface="DM Sans"/>
              <a:cs typeface="DM Sans"/>
              <a:sym typeface="DM Sans"/>
            </a:endParaRPr>
          </a:p>
        </p:txBody>
      </p:sp>
      <p:sp>
        <p:nvSpPr>
          <p:cNvPr id="358" name="Google Shape;358;g12f2e36dea4_0_67"/>
          <p:cNvSpPr txBox="1"/>
          <p:nvPr/>
        </p:nvSpPr>
        <p:spPr>
          <a:xfrm>
            <a:off x="599488" y="2001000"/>
            <a:ext cx="3834600" cy="3142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600"/>
              <a:buFont typeface="Arial"/>
              <a:buNone/>
            </a:pPr>
            <a:r>
              <a:rPr lang="es" sz="1350">
                <a:solidFill>
                  <a:schemeClr val="dk1"/>
                </a:solidFill>
                <a:latin typeface="DM Sans"/>
                <a:ea typeface="DM Sans"/>
                <a:cs typeface="DM Sans"/>
                <a:sym typeface="DM Sans"/>
              </a:rPr>
              <a:t>Este tipo de RS es empleado en </a:t>
            </a:r>
            <a:r>
              <a:rPr b="1" lang="es" sz="1350">
                <a:solidFill>
                  <a:schemeClr val="dk1"/>
                </a:solidFill>
                <a:latin typeface="DM Sans"/>
                <a:ea typeface="DM Sans"/>
                <a:cs typeface="DM Sans"/>
                <a:sym typeface="DM Sans"/>
              </a:rPr>
              <a:t>dominios específicos</a:t>
            </a:r>
            <a:r>
              <a:rPr lang="es" sz="1350">
                <a:solidFill>
                  <a:schemeClr val="dk1"/>
                </a:solidFill>
                <a:latin typeface="DM Sans"/>
                <a:ea typeface="DM Sans"/>
                <a:cs typeface="DM Sans"/>
                <a:sym typeface="DM Sans"/>
              </a:rPr>
              <a:t> donde el historial de compras del usuario es muy pequeño. El algoritmo considera el conocimiento acerca de los ítems, tales como características, preferencias de los usuarios consultados explícitamente y criterios de recomendación, antes de dar una recomendación. La certeza del modelo es juzgado en lo útil que fueron para el usuario las recomendaciones realizadas.</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600"/>
              <a:buFont typeface="Arial"/>
              <a:buNone/>
            </a:pPr>
            <a:r>
              <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600"/>
              <a:buFont typeface="Arial"/>
              <a:buNone/>
            </a:pPr>
            <a:r>
              <a:t/>
            </a:r>
            <a:endParaRPr sz="1350">
              <a:solidFill>
                <a:schemeClr val="dk1"/>
              </a:solidFill>
              <a:latin typeface="DM Sans"/>
              <a:ea typeface="DM Sans"/>
              <a:cs typeface="DM Sans"/>
              <a:sym typeface="DM Sans"/>
            </a:endParaRPr>
          </a:p>
        </p:txBody>
      </p:sp>
      <p:sp>
        <p:nvSpPr>
          <p:cNvPr id="359" name="Google Shape;359;g12f2e36dea4_0_67"/>
          <p:cNvSpPr txBox="1"/>
          <p:nvPr/>
        </p:nvSpPr>
        <p:spPr>
          <a:xfrm>
            <a:off x="4653713" y="2001000"/>
            <a:ext cx="3834600" cy="32709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600"/>
              <a:buFont typeface="Arial"/>
              <a:buNone/>
            </a:pPr>
            <a:r>
              <a:rPr lang="es" sz="1350">
                <a:solidFill>
                  <a:schemeClr val="dk1"/>
                </a:solidFill>
                <a:highlight>
                  <a:srgbClr val="EAFF6A"/>
                </a:highlight>
                <a:latin typeface="DM Sans"/>
                <a:ea typeface="DM Sans"/>
                <a:cs typeface="DM Sans"/>
                <a:sym typeface="DM Sans"/>
              </a:rPr>
              <a:t>Por ejemplo,</a:t>
            </a:r>
            <a:r>
              <a:rPr lang="es" sz="1350">
                <a:solidFill>
                  <a:schemeClr val="dk1"/>
                </a:solidFill>
                <a:latin typeface="DM Sans"/>
                <a:ea typeface="DM Sans"/>
                <a:cs typeface="DM Sans"/>
                <a:sym typeface="DM Sans"/>
              </a:rPr>
              <a:t> un escenario en el cual se está construyendo un sistema de recomendación para recomendar artefactos eléctricos para el hogar, donde muchos de los usuarios son nuevos. En este caso,</a:t>
            </a:r>
            <a:r>
              <a:rPr b="1" lang="es" sz="1350">
                <a:solidFill>
                  <a:schemeClr val="dk1"/>
                </a:solidFill>
                <a:latin typeface="DM Sans"/>
                <a:ea typeface="DM Sans"/>
                <a:cs typeface="DM Sans"/>
                <a:sym typeface="DM Sans"/>
              </a:rPr>
              <a:t> el sistema considera características de los ítems, y se generan perfiles de los usuarios para obtener información</a:t>
            </a:r>
            <a:r>
              <a:rPr lang="es" sz="1350">
                <a:solidFill>
                  <a:schemeClr val="dk1"/>
                </a:solidFill>
                <a:latin typeface="DM Sans"/>
                <a:ea typeface="DM Sans"/>
                <a:cs typeface="DM Sans"/>
                <a:sym typeface="DM Sans"/>
              </a:rPr>
              <a:t> adicional de los mismos, tales como especificaciones, para luego realizar las recomendaciones. </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600"/>
              <a:buFont typeface="Arial"/>
              <a:buNone/>
            </a:pPr>
            <a:r>
              <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600"/>
              <a:buFont typeface="Arial"/>
              <a:buNone/>
            </a:pPr>
            <a:r>
              <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1000"/>
              </a:spcAft>
              <a:buClr>
                <a:schemeClr val="dk1"/>
              </a:buClr>
              <a:buSzPts val="1600"/>
              <a:buFont typeface="Arial"/>
              <a:buNone/>
            </a:pPr>
            <a:r>
              <a:t/>
            </a:r>
            <a:endParaRPr sz="1350">
              <a:solidFill>
                <a:schemeClr val="dk1"/>
              </a:solidFill>
              <a:latin typeface="DM Sans"/>
              <a:ea typeface="DM Sans"/>
              <a:cs typeface="DM Sans"/>
              <a:sym typeface="DM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grpSp>
        <p:nvGrpSpPr>
          <p:cNvPr id="364" name="Google Shape;364;g12f2e36dea4_0_58"/>
          <p:cNvGrpSpPr/>
          <p:nvPr/>
        </p:nvGrpSpPr>
        <p:grpSpPr>
          <a:xfrm>
            <a:off x="501408" y="782933"/>
            <a:ext cx="738905" cy="738905"/>
            <a:chOff x="575612" y="1950748"/>
            <a:chExt cx="431100" cy="431100"/>
          </a:xfrm>
        </p:grpSpPr>
        <p:sp>
          <p:nvSpPr>
            <p:cNvPr id="365" name="Google Shape;365;g12f2e36dea4_0_58"/>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66" name="Google Shape;366;g12f2e36dea4_0_58" title="ícono para pensar"/>
            <p:cNvPicPr preferRelativeResize="0"/>
            <p:nvPr/>
          </p:nvPicPr>
          <p:blipFill rotWithShape="1">
            <a:blip r:embed="rId3">
              <a:alphaModFix/>
            </a:blip>
            <a:srcRect b="0" l="0" r="0" t="0"/>
            <a:stretch/>
          </p:blipFill>
          <p:spPr>
            <a:xfrm>
              <a:off x="655125" y="2030288"/>
              <a:ext cx="272000" cy="272000"/>
            </a:xfrm>
            <a:prstGeom prst="rect">
              <a:avLst/>
            </a:prstGeom>
            <a:noFill/>
            <a:ln>
              <a:noFill/>
            </a:ln>
          </p:spPr>
        </p:pic>
      </p:grpSp>
      <p:sp>
        <p:nvSpPr>
          <p:cNvPr id="367" name="Google Shape;367;g12f2e36dea4_0_58"/>
          <p:cNvSpPr txBox="1"/>
          <p:nvPr/>
        </p:nvSpPr>
        <p:spPr>
          <a:xfrm>
            <a:off x="1473188" y="8523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 sz="3500" u="none" cap="none" strike="noStrike">
                <a:solidFill>
                  <a:srgbClr val="EAFF6A"/>
                </a:solidFill>
                <a:latin typeface="DM Sans"/>
                <a:ea typeface="DM Sans"/>
                <a:cs typeface="DM Sans"/>
                <a:sym typeface="DM Sans"/>
              </a:rPr>
              <a:t>Para pensar</a:t>
            </a:r>
            <a:endParaRPr b="1" i="0" sz="3500" u="none" cap="none" strike="noStrike">
              <a:solidFill>
                <a:srgbClr val="EAFF6A"/>
              </a:solidFill>
              <a:latin typeface="DM Sans"/>
              <a:ea typeface="DM Sans"/>
              <a:cs typeface="DM Sans"/>
              <a:sym typeface="DM Sans"/>
            </a:endParaRPr>
          </a:p>
        </p:txBody>
      </p:sp>
      <p:sp>
        <p:nvSpPr>
          <p:cNvPr id="368" name="Google Shape;368;g12f2e36dea4_0_58"/>
          <p:cNvSpPr txBox="1"/>
          <p:nvPr/>
        </p:nvSpPr>
        <p:spPr>
          <a:xfrm>
            <a:off x="583875" y="1937313"/>
            <a:ext cx="7169400" cy="1554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s" sz="2000">
                <a:solidFill>
                  <a:schemeClr val="lt1"/>
                </a:solidFill>
                <a:latin typeface="DM Sans"/>
                <a:ea typeface="DM Sans"/>
                <a:cs typeface="DM Sans"/>
                <a:sym typeface="DM Sans"/>
              </a:rPr>
              <a:t>¿Qué ejemplos de filtrado colaborativo conocen? Y, ¿Qué ejemplos de filtrado basado en contenidos se les ocurren?</a:t>
            </a:r>
            <a:endParaRPr sz="2000">
              <a:solidFill>
                <a:schemeClr val="lt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2000">
                <a:solidFill>
                  <a:schemeClr val="lt1"/>
                </a:solidFill>
                <a:latin typeface="DM Sans"/>
                <a:ea typeface="DM Sans"/>
                <a:cs typeface="DM Sans"/>
                <a:sym typeface="DM Sans"/>
              </a:rPr>
              <a:t>Pensemos en qué estrategias permiten diferenciar uno del otro.</a:t>
            </a:r>
            <a:endParaRPr b="1" sz="2000">
              <a:solidFill>
                <a:schemeClr val="lt1"/>
              </a:solidFill>
              <a:latin typeface="DM Sans"/>
              <a:ea typeface="DM Sans"/>
              <a:cs typeface="DM Sans"/>
              <a:sym typeface="DM Sans"/>
            </a:endParaRPr>
          </a:p>
        </p:txBody>
      </p:sp>
      <p:sp>
        <p:nvSpPr>
          <p:cNvPr id="369" name="Google Shape;369;g12f2e36dea4_0_58"/>
          <p:cNvSpPr txBox="1"/>
          <p:nvPr/>
        </p:nvSpPr>
        <p:spPr>
          <a:xfrm>
            <a:off x="501400" y="3955575"/>
            <a:ext cx="7169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s" sz="2000" u="none" cap="none" strike="noStrike">
                <a:solidFill>
                  <a:srgbClr val="83AEFB"/>
                </a:solidFill>
                <a:latin typeface="DM Sans"/>
                <a:ea typeface="DM Sans"/>
                <a:cs typeface="DM Sans"/>
                <a:sym typeface="DM Sans"/>
              </a:rPr>
              <a:t>Contesta </a:t>
            </a:r>
            <a:r>
              <a:rPr lang="es" sz="2000">
                <a:solidFill>
                  <a:srgbClr val="83AEFB"/>
                </a:solidFill>
                <a:latin typeface="DM Sans"/>
                <a:ea typeface="DM Sans"/>
                <a:cs typeface="DM Sans"/>
                <a:sym typeface="DM Sans"/>
              </a:rPr>
              <a:t>en el chat</a:t>
            </a:r>
            <a:r>
              <a:rPr b="0" i="0" lang="es" sz="2000" u="none" cap="none" strike="noStrike">
                <a:solidFill>
                  <a:srgbClr val="83AEFB"/>
                </a:solidFill>
                <a:latin typeface="DM Sans"/>
                <a:ea typeface="DM Sans"/>
                <a:cs typeface="DM Sans"/>
                <a:sym typeface="DM Sans"/>
              </a:rPr>
              <a:t> de Zoom </a:t>
            </a:r>
            <a:endParaRPr b="0" i="0" sz="2000" u="none" cap="none" strike="noStrike">
              <a:solidFill>
                <a:srgbClr val="83AEFB"/>
              </a:solidFill>
              <a:latin typeface="DM Sans"/>
              <a:ea typeface="DM Sans"/>
              <a:cs typeface="DM Sans"/>
              <a:sym typeface="DM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g12f2e36dea4_0_213"/>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chemeClr val="lt1"/>
                </a:solidFill>
                <a:latin typeface="DM Sans"/>
                <a:ea typeface="DM Sans"/>
                <a:cs typeface="DM Sans"/>
                <a:sym typeface="DM Sans"/>
              </a:rPr>
              <a:t>Caso accidentes</a:t>
            </a:r>
            <a:endParaRPr b="1" i="0" sz="4000" u="none" cap="none" strike="noStrike">
              <a:solidFill>
                <a:schemeClr val="lt1"/>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lang="es" sz="4000">
                <a:solidFill>
                  <a:srgbClr val="EA90FF"/>
                </a:solidFill>
                <a:latin typeface="DM Sans"/>
                <a:ea typeface="DM Sans"/>
                <a:cs typeface="DM Sans"/>
                <a:sym typeface="DM Sans"/>
              </a:rPr>
              <a:t>en Nueva York</a:t>
            </a:r>
            <a:endParaRPr b="1" i="0" sz="4000" u="none" cap="none" strike="noStrike">
              <a:solidFill>
                <a:srgbClr val="EA90FF"/>
              </a:solidFill>
              <a:latin typeface="DM Sans"/>
              <a:ea typeface="DM Sans"/>
              <a:cs typeface="DM Sans"/>
              <a:sym typeface="DM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g12f2e36dea4_0_73"/>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 sz="3500" u="none" cap="none" strike="noStrike">
                <a:solidFill>
                  <a:srgbClr val="EAFF6A"/>
                </a:solidFill>
                <a:latin typeface="DM Sans"/>
                <a:ea typeface="DM Sans"/>
                <a:cs typeface="DM Sans"/>
                <a:sym typeface="DM Sans"/>
              </a:rPr>
              <a:t>Ejemplo en vivo</a:t>
            </a:r>
            <a:endParaRPr b="1" i="0" sz="3500" u="none" cap="none" strike="noStrike">
              <a:solidFill>
                <a:srgbClr val="EAFF6A"/>
              </a:solidFill>
              <a:latin typeface="DM Sans"/>
              <a:ea typeface="DM Sans"/>
              <a:cs typeface="DM Sans"/>
              <a:sym typeface="DM Sans"/>
            </a:endParaRPr>
          </a:p>
        </p:txBody>
      </p:sp>
      <p:sp>
        <p:nvSpPr>
          <p:cNvPr id="380" name="Google Shape;380;g12f2e36dea4_0_73"/>
          <p:cNvSpPr txBox="1"/>
          <p:nvPr/>
        </p:nvSpPr>
        <p:spPr>
          <a:xfrm>
            <a:off x="473350" y="1281375"/>
            <a:ext cx="7169400" cy="303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t/>
            </a:r>
            <a:endParaRPr i="0" sz="2500" u="none" cap="none" strike="noStrike">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2000">
                <a:solidFill>
                  <a:schemeClr val="lt1"/>
                </a:solidFill>
                <a:latin typeface="DM Sans"/>
                <a:ea typeface="DM Sans"/>
                <a:cs typeface="DM Sans"/>
                <a:sym typeface="DM Sans"/>
              </a:rPr>
              <a:t>¿Cómo se imaginan diseñar una estrategia para reducir la cantidad de accidentes en las vías de una gran ciudad como New York? </a:t>
            </a:r>
            <a:r>
              <a:rPr b="1" lang="es" sz="2000">
                <a:solidFill>
                  <a:schemeClr val="lt1"/>
                </a:solidFill>
                <a:latin typeface="DM Sans"/>
                <a:ea typeface="DM Sans"/>
                <a:cs typeface="DM Sans"/>
                <a:sym typeface="DM Sans"/>
              </a:rPr>
              <a:t>Estudiaremos un caso real aplicado donde podremos ver el uso de Feature Engineering</a:t>
            </a:r>
            <a:endParaRPr b="1" sz="200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00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2000">
                <a:solidFill>
                  <a:srgbClr val="83AEFB"/>
                </a:solidFill>
                <a:latin typeface="DM Sans"/>
                <a:ea typeface="DM Sans"/>
                <a:cs typeface="DM Sans"/>
                <a:sym typeface="DM Sans"/>
              </a:rPr>
              <a:t>Utilizaremos el notebook  </a:t>
            </a:r>
            <a:r>
              <a:rPr b="1" lang="es" sz="2000">
                <a:solidFill>
                  <a:srgbClr val="83AEFB"/>
                </a:solidFill>
                <a:latin typeface="DM Sans"/>
                <a:ea typeface="DM Sans"/>
                <a:cs typeface="DM Sans"/>
                <a:sym typeface="DM Sans"/>
              </a:rPr>
              <a:t>Clase_17.ipynb</a:t>
            </a:r>
            <a:r>
              <a:rPr lang="es" sz="2000">
                <a:solidFill>
                  <a:srgbClr val="83AEFB"/>
                </a:solidFill>
                <a:latin typeface="DM Sans"/>
                <a:ea typeface="DM Sans"/>
                <a:cs typeface="DM Sans"/>
                <a:sym typeface="DM Sans"/>
              </a:rPr>
              <a:t> disponible en la carpeta de clase.</a:t>
            </a:r>
            <a:endParaRPr sz="2000">
              <a:solidFill>
                <a:srgbClr val="83AEFB"/>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500"/>
              <a:buFont typeface="Arial"/>
              <a:buNone/>
            </a:pPr>
            <a:r>
              <a:t/>
            </a:r>
            <a:endParaRPr b="1" sz="2000" u="none" cap="none" strike="noStrike">
              <a:solidFill>
                <a:srgbClr val="B7B7B7"/>
              </a:solidFill>
              <a:latin typeface="DM Sans"/>
              <a:ea typeface="DM Sans"/>
              <a:cs typeface="DM Sans"/>
              <a:sym typeface="DM Sans"/>
            </a:endParaRPr>
          </a:p>
        </p:txBody>
      </p:sp>
      <p:grpSp>
        <p:nvGrpSpPr>
          <p:cNvPr id="381" name="Google Shape;381;g12f2e36dea4_0_73"/>
          <p:cNvGrpSpPr/>
          <p:nvPr/>
        </p:nvGrpSpPr>
        <p:grpSpPr>
          <a:xfrm>
            <a:off x="473351" y="619523"/>
            <a:ext cx="738900" cy="738900"/>
            <a:chOff x="473351" y="619523"/>
            <a:chExt cx="738900" cy="738900"/>
          </a:xfrm>
        </p:grpSpPr>
        <p:sp>
          <p:nvSpPr>
            <p:cNvPr id="382" name="Google Shape;382;g12f2e36dea4_0_73"/>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83" name="Google Shape;383;g12f2e36dea4_0_73"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g12f2e36dea4_0_85"/>
          <p:cNvSpPr txBox="1"/>
          <p:nvPr/>
        </p:nvSpPr>
        <p:spPr>
          <a:xfrm>
            <a:off x="473350" y="619525"/>
            <a:ext cx="8141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Fases importantes para la resolución de Casos en DS</a:t>
            </a:r>
            <a:endParaRPr b="1" i="0" sz="4000" u="none" cap="none" strike="noStrike">
              <a:solidFill>
                <a:schemeClr val="dk1"/>
              </a:solidFill>
              <a:latin typeface="DM Sans"/>
              <a:ea typeface="DM Sans"/>
              <a:cs typeface="DM Sans"/>
              <a:sym typeface="DM Sans"/>
            </a:endParaRPr>
          </a:p>
        </p:txBody>
      </p:sp>
      <p:sp>
        <p:nvSpPr>
          <p:cNvPr id="389" name="Google Shape;389;g12f2e36dea4_0_85"/>
          <p:cNvSpPr/>
          <p:nvPr/>
        </p:nvSpPr>
        <p:spPr>
          <a:xfrm>
            <a:off x="644301" y="240572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g12f2e36dea4_0_85"/>
          <p:cNvSpPr/>
          <p:nvPr/>
        </p:nvSpPr>
        <p:spPr>
          <a:xfrm>
            <a:off x="2364103" y="241232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g12f2e36dea4_0_85"/>
          <p:cNvSpPr txBox="1"/>
          <p:nvPr/>
        </p:nvSpPr>
        <p:spPr>
          <a:xfrm>
            <a:off x="-96562" y="3211300"/>
            <a:ext cx="1960200" cy="6480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Definición de </a:t>
            </a:r>
            <a:endParaRPr b="1">
              <a:solidFill>
                <a:schemeClr val="dk1"/>
              </a:solidFill>
              <a:latin typeface="DM Sans"/>
              <a:ea typeface="DM Sans"/>
              <a:cs typeface="DM Sans"/>
              <a:sym typeface="DM Sans"/>
            </a:endParaRPr>
          </a:p>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objetivo</a:t>
            </a:r>
            <a:endParaRPr b="1">
              <a:solidFill>
                <a:schemeClr val="dk1"/>
              </a:solidFill>
              <a:latin typeface="DM Sans"/>
              <a:ea typeface="DM Sans"/>
              <a:cs typeface="DM Sans"/>
              <a:sym typeface="DM Sans"/>
            </a:endParaRPr>
          </a:p>
        </p:txBody>
      </p:sp>
      <p:sp>
        <p:nvSpPr>
          <p:cNvPr id="392" name="Google Shape;392;g12f2e36dea4_0_85"/>
          <p:cNvSpPr txBox="1"/>
          <p:nvPr/>
        </p:nvSpPr>
        <p:spPr>
          <a:xfrm>
            <a:off x="1682213" y="3217925"/>
            <a:ext cx="1960200" cy="6480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Contexto </a:t>
            </a:r>
            <a:endParaRPr b="1">
              <a:solidFill>
                <a:schemeClr val="dk1"/>
              </a:solidFill>
              <a:latin typeface="DM Sans"/>
              <a:ea typeface="DM Sans"/>
              <a:cs typeface="DM Sans"/>
              <a:sym typeface="DM Sans"/>
            </a:endParaRPr>
          </a:p>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comercial</a:t>
            </a:r>
            <a:endParaRPr b="1" i="0" sz="1400" u="none" cap="none" strike="noStrike">
              <a:solidFill>
                <a:srgbClr val="000000"/>
              </a:solidFill>
              <a:latin typeface="DM Sans"/>
              <a:ea typeface="DM Sans"/>
              <a:cs typeface="DM Sans"/>
              <a:sym typeface="DM Sans"/>
            </a:endParaRPr>
          </a:p>
        </p:txBody>
      </p:sp>
      <p:sp>
        <p:nvSpPr>
          <p:cNvPr id="393" name="Google Shape;393;g12f2e36dea4_0_85"/>
          <p:cNvSpPr/>
          <p:nvPr/>
        </p:nvSpPr>
        <p:spPr>
          <a:xfrm>
            <a:off x="4169676" y="240572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94" name="Google Shape;394;g12f2e36dea4_0_85"/>
          <p:cNvCxnSpPr>
            <a:stCxn id="389" idx="6"/>
            <a:endCxn id="390" idx="2"/>
          </p:cNvCxnSpPr>
          <p:nvPr/>
        </p:nvCxnSpPr>
        <p:spPr>
          <a:xfrm>
            <a:off x="1231400" y="2699279"/>
            <a:ext cx="1132800" cy="6600"/>
          </a:xfrm>
          <a:prstGeom prst="straightConnector1">
            <a:avLst/>
          </a:prstGeom>
          <a:noFill/>
          <a:ln cap="flat" cmpd="sng" w="9525">
            <a:solidFill>
              <a:srgbClr val="EAFF6A"/>
            </a:solidFill>
            <a:prstDash val="solid"/>
            <a:round/>
            <a:headEnd len="sm" w="sm" type="none"/>
            <a:tailEnd len="sm" w="sm" type="none"/>
          </a:ln>
        </p:spPr>
      </p:cxnSp>
      <p:cxnSp>
        <p:nvCxnSpPr>
          <p:cNvPr id="395" name="Google Shape;395;g12f2e36dea4_0_85"/>
          <p:cNvCxnSpPr>
            <a:stCxn id="390" idx="6"/>
            <a:endCxn id="393" idx="2"/>
          </p:cNvCxnSpPr>
          <p:nvPr/>
        </p:nvCxnSpPr>
        <p:spPr>
          <a:xfrm flipH="1" rot="10800000">
            <a:off x="2951203" y="2699279"/>
            <a:ext cx="1218600" cy="6600"/>
          </a:xfrm>
          <a:prstGeom prst="straightConnector1">
            <a:avLst/>
          </a:prstGeom>
          <a:noFill/>
          <a:ln cap="flat" cmpd="sng" w="9525">
            <a:solidFill>
              <a:srgbClr val="EAFF6A"/>
            </a:solidFill>
            <a:prstDash val="solid"/>
            <a:round/>
            <a:headEnd len="sm" w="sm" type="none"/>
            <a:tailEnd len="sm" w="sm" type="none"/>
          </a:ln>
        </p:spPr>
      </p:cxnSp>
      <p:sp>
        <p:nvSpPr>
          <p:cNvPr id="396" name="Google Shape;396;g12f2e36dea4_0_85"/>
          <p:cNvSpPr txBox="1"/>
          <p:nvPr/>
        </p:nvSpPr>
        <p:spPr>
          <a:xfrm>
            <a:off x="3487775" y="3211300"/>
            <a:ext cx="1960200" cy="6480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Problema</a:t>
            </a:r>
            <a:endParaRPr b="1">
              <a:solidFill>
                <a:schemeClr val="dk1"/>
              </a:solidFill>
              <a:latin typeface="DM Sans"/>
              <a:ea typeface="DM Sans"/>
              <a:cs typeface="DM Sans"/>
              <a:sym typeface="DM Sans"/>
            </a:endParaRPr>
          </a:p>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comercial</a:t>
            </a:r>
            <a:endParaRPr b="1">
              <a:solidFill>
                <a:schemeClr val="dk1"/>
              </a:solidFill>
              <a:latin typeface="DM Sans"/>
              <a:ea typeface="DM Sans"/>
              <a:cs typeface="DM Sans"/>
              <a:sym typeface="DM Sans"/>
            </a:endParaRPr>
          </a:p>
        </p:txBody>
      </p:sp>
      <p:sp>
        <p:nvSpPr>
          <p:cNvPr id="397" name="Google Shape;397;g12f2e36dea4_0_85"/>
          <p:cNvSpPr txBox="1"/>
          <p:nvPr/>
        </p:nvSpPr>
        <p:spPr>
          <a:xfrm>
            <a:off x="2450551" y="2405725"/>
            <a:ext cx="4143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000"/>
              <a:buFont typeface="Arial"/>
              <a:buNone/>
            </a:pPr>
            <a:r>
              <a:rPr b="1" i="0" lang="es" sz="3000" u="none" cap="none" strike="noStrike">
                <a:solidFill>
                  <a:schemeClr val="dk1"/>
                </a:solidFill>
                <a:latin typeface="DM Sans"/>
                <a:ea typeface="DM Sans"/>
                <a:cs typeface="DM Sans"/>
                <a:sym typeface="DM Sans"/>
              </a:rPr>
              <a:t>2</a:t>
            </a:r>
            <a:endParaRPr b="1" i="0" sz="3000" u="none" cap="none" strike="noStrike">
              <a:solidFill>
                <a:schemeClr val="dk1"/>
              </a:solidFill>
              <a:latin typeface="DM Sans"/>
              <a:ea typeface="DM Sans"/>
              <a:cs typeface="DM Sans"/>
              <a:sym typeface="DM Sans"/>
            </a:endParaRPr>
          </a:p>
        </p:txBody>
      </p:sp>
      <p:sp>
        <p:nvSpPr>
          <p:cNvPr id="398" name="Google Shape;398;g12f2e36dea4_0_85"/>
          <p:cNvSpPr txBox="1"/>
          <p:nvPr/>
        </p:nvSpPr>
        <p:spPr>
          <a:xfrm>
            <a:off x="4256088" y="2399100"/>
            <a:ext cx="4143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000"/>
              <a:buFont typeface="Arial"/>
              <a:buNone/>
            </a:pPr>
            <a:r>
              <a:rPr b="1" i="0" lang="es" sz="3000" u="none" cap="none" strike="noStrike">
                <a:solidFill>
                  <a:schemeClr val="dk1"/>
                </a:solidFill>
                <a:latin typeface="DM Sans"/>
                <a:ea typeface="DM Sans"/>
                <a:cs typeface="DM Sans"/>
                <a:sym typeface="DM Sans"/>
              </a:rPr>
              <a:t>3</a:t>
            </a:r>
            <a:endParaRPr b="1" i="0" sz="3000" u="none" cap="none" strike="noStrike">
              <a:solidFill>
                <a:schemeClr val="dk1"/>
              </a:solidFill>
              <a:latin typeface="DM Sans"/>
              <a:ea typeface="DM Sans"/>
              <a:cs typeface="DM Sans"/>
              <a:sym typeface="DM Sans"/>
            </a:endParaRPr>
          </a:p>
        </p:txBody>
      </p:sp>
      <p:sp>
        <p:nvSpPr>
          <p:cNvPr id="399" name="Google Shape;399;g12f2e36dea4_0_85"/>
          <p:cNvSpPr txBox="1"/>
          <p:nvPr/>
        </p:nvSpPr>
        <p:spPr>
          <a:xfrm>
            <a:off x="730713" y="2399100"/>
            <a:ext cx="4143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000"/>
              <a:buFont typeface="Arial"/>
              <a:buNone/>
            </a:pPr>
            <a:r>
              <a:rPr b="1" i="0" lang="es" sz="3000" u="none" cap="none" strike="noStrike">
                <a:solidFill>
                  <a:schemeClr val="dk1"/>
                </a:solidFill>
                <a:latin typeface="DM Sans"/>
                <a:ea typeface="DM Sans"/>
                <a:cs typeface="DM Sans"/>
                <a:sym typeface="DM Sans"/>
              </a:rPr>
              <a:t>1</a:t>
            </a:r>
            <a:endParaRPr b="1" i="0" sz="3000" u="none" cap="none" strike="noStrike">
              <a:solidFill>
                <a:schemeClr val="dk1"/>
              </a:solidFill>
              <a:latin typeface="DM Sans"/>
              <a:ea typeface="DM Sans"/>
              <a:cs typeface="DM Sans"/>
              <a:sym typeface="DM Sans"/>
            </a:endParaRPr>
          </a:p>
        </p:txBody>
      </p:sp>
      <p:sp>
        <p:nvSpPr>
          <p:cNvPr id="400" name="Google Shape;400;g12f2e36dea4_0_85"/>
          <p:cNvSpPr/>
          <p:nvPr/>
        </p:nvSpPr>
        <p:spPr>
          <a:xfrm>
            <a:off x="6129888" y="240572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g12f2e36dea4_0_85"/>
          <p:cNvSpPr txBox="1"/>
          <p:nvPr/>
        </p:nvSpPr>
        <p:spPr>
          <a:xfrm>
            <a:off x="5447988" y="3211300"/>
            <a:ext cx="1960200" cy="6480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Contexto</a:t>
            </a:r>
            <a:endParaRPr b="1">
              <a:solidFill>
                <a:schemeClr val="dk1"/>
              </a:solidFill>
              <a:latin typeface="DM Sans"/>
              <a:ea typeface="DM Sans"/>
              <a:cs typeface="DM Sans"/>
              <a:sym typeface="DM Sans"/>
            </a:endParaRPr>
          </a:p>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analítico</a:t>
            </a:r>
            <a:endParaRPr b="1" i="0" sz="1400" u="none" cap="none" strike="noStrike">
              <a:solidFill>
                <a:srgbClr val="000000"/>
              </a:solidFill>
              <a:latin typeface="DM Sans"/>
              <a:ea typeface="DM Sans"/>
              <a:cs typeface="DM Sans"/>
              <a:sym typeface="DM Sans"/>
            </a:endParaRPr>
          </a:p>
        </p:txBody>
      </p:sp>
      <p:sp>
        <p:nvSpPr>
          <p:cNvPr id="402" name="Google Shape;402;g12f2e36dea4_0_85"/>
          <p:cNvSpPr txBox="1"/>
          <p:nvPr/>
        </p:nvSpPr>
        <p:spPr>
          <a:xfrm>
            <a:off x="6216300" y="2399100"/>
            <a:ext cx="4143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000"/>
              <a:buFont typeface="Arial"/>
              <a:buNone/>
            </a:pPr>
            <a:r>
              <a:rPr b="1" lang="es" sz="3000">
                <a:solidFill>
                  <a:schemeClr val="dk1"/>
                </a:solidFill>
                <a:latin typeface="DM Sans"/>
                <a:ea typeface="DM Sans"/>
                <a:cs typeface="DM Sans"/>
                <a:sym typeface="DM Sans"/>
              </a:rPr>
              <a:t>4</a:t>
            </a:r>
            <a:endParaRPr b="1" i="0" sz="3000" u="none" cap="none" strike="noStrike">
              <a:solidFill>
                <a:schemeClr val="dk1"/>
              </a:solidFill>
              <a:latin typeface="DM Sans"/>
              <a:ea typeface="DM Sans"/>
              <a:cs typeface="DM Sans"/>
              <a:sym typeface="DM Sans"/>
            </a:endParaRPr>
          </a:p>
        </p:txBody>
      </p:sp>
      <p:cxnSp>
        <p:nvCxnSpPr>
          <p:cNvPr id="403" name="Google Shape;403;g12f2e36dea4_0_85"/>
          <p:cNvCxnSpPr>
            <a:endCxn id="402" idx="1"/>
          </p:cNvCxnSpPr>
          <p:nvPr/>
        </p:nvCxnSpPr>
        <p:spPr>
          <a:xfrm>
            <a:off x="4708801" y="2697450"/>
            <a:ext cx="1507500" cy="1800"/>
          </a:xfrm>
          <a:prstGeom prst="straightConnector1">
            <a:avLst/>
          </a:prstGeom>
          <a:noFill/>
          <a:ln cap="flat" cmpd="sng" w="9525">
            <a:solidFill>
              <a:srgbClr val="EAFF6A"/>
            </a:solidFill>
            <a:prstDash val="solid"/>
            <a:round/>
            <a:headEnd len="sm" w="sm" type="none"/>
            <a:tailEnd len="sm" w="sm" type="none"/>
          </a:ln>
        </p:spPr>
      </p:cxnSp>
      <p:cxnSp>
        <p:nvCxnSpPr>
          <p:cNvPr id="404" name="Google Shape;404;g12f2e36dea4_0_85"/>
          <p:cNvCxnSpPr>
            <a:stCxn id="402" idx="3"/>
          </p:cNvCxnSpPr>
          <p:nvPr/>
        </p:nvCxnSpPr>
        <p:spPr>
          <a:xfrm>
            <a:off x="6630601" y="2699250"/>
            <a:ext cx="1824300" cy="0"/>
          </a:xfrm>
          <a:prstGeom prst="straightConnector1">
            <a:avLst/>
          </a:prstGeom>
          <a:noFill/>
          <a:ln cap="flat" cmpd="sng" w="9525">
            <a:solidFill>
              <a:srgbClr val="EAFF6A"/>
            </a:solidFill>
            <a:prstDash val="solid"/>
            <a:round/>
            <a:headEnd len="sm" w="sm" type="none"/>
            <a:tailEnd len="sm" w="sm" type="none"/>
          </a:ln>
        </p:spPr>
      </p:cxnSp>
      <p:sp>
        <p:nvSpPr>
          <p:cNvPr id="405" name="Google Shape;405;g12f2e36dea4_0_85"/>
          <p:cNvSpPr/>
          <p:nvPr/>
        </p:nvSpPr>
        <p:spPr>
          <a:xfrm>
            <a:off x="7906064" y="240572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g12f2e36dea4_0_85"/>
          <p:cNvSpPr txBox="1"/>
          <p:nvPr/>
        </p:nvSpPr>
        <p:spPr>
          <a:xfrm>
            <a:off x="7224163" y="3211300"/>
            <a:ext cx="1960200" cy="6480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Exploración</a:t>
            </a:r>
            <a:endParaRPr b="1">
              <a:solidFill>
                <a:schemeClr val="dk1"/>
              </a:solidFill>
              <a:latin typeface="DM Sans"/>
              <a:ea typeface="DM Sans"/>
              <a:cs typeface="DM Sans"/>
              <a:sym typeface="DM Sans"/>
            </a:endParaRPr>
          </a:p>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de datos (EDA)</a:t>
            </a:r>
            <a:endParaRPr b="1">
              <a:solidFill>
                <a:schemeClr val="dk1"/>
              </a:solidFill>
              <a:latin typeface="DM Sans"/>
              <a:ea typeface="DM Sans"/>
              <a:cs typeface="DM Sans"/>
              <a:sym typeface="DM Sans"/>
            </a:endParaRPr>
          </a:p>
        </p:txBody>
      </p:sp>
      <p:sp>
        <p:nvSpPr>
          <p:cNvPr id="407" name="Google Shape;407;g12f2e36dea4_0_85"/>
          <p:cNvSpPr txBox="1"/>
          <p:nvPr/>
        </p:nvSpPr>
        <p:spPr>
          <a:xfrm>
            <a:off x="7992476" y="2399100"/>
            <a:ext cx="4143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000"/>
              <a:buFont typeface="Arial"/>
              <a:buNone/>
            </a:pPr>
            <a:r>
              <a:rPr b="1" lang="es" sz="3000">
                <a:solidFill>
                  <a:schemeClr val="dk1"/>
                </a:solidFill>
                <a:latin typeface="DM Sans"/>
                <a:ea typeface="DM Sans"/>
                <a:cs typeface="DM Sans"/>
                <a:sym typeface="DM Sans"/>
              </a:rPr>
              <a:t>5</a:t>
            </a:r>
            <a:endParaRPr b="1" i="0" sz="3000" u="none" cap="none" strike="noStrike">
              <a:solidFill>
                <a:schemeClr val="dk1"/>
              </a:solidFill>
              <a:latin typeface="DM Sans"/>
              <a:ea typeface="DM Sans"/>
              <a:cs typeface="DM Sans"/>
              <a:sym typeface="DM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g12f2e36dea4_0_117"/>
          <p:cNvSpPr txBox="1"/>
          <p:nvPr/>
        </p:nvSpPr>
        <p:spPr>
          <a:xfrm>
            <a:off x="473350" y="619525"/>
            <a:ext cx="8141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Fases importantes para la resolución de Casos en DS</a:t>
            </a:r>
            <a:endParaRPr b="1" i="0" sz="4000" u="none" cap="none" strike="noStrike">
              <a:solidFill>
                <a:schemeClr val="dk1"/>
              </a:solidFill>
              <a:latin typeface="DM Sans"/>
              <a:ea typeface="DM Sans"/>
              <a:cs typeface="DM Sans"/>
              <a:sym typeface="DM Sans"/>
            </a:endParaRPr>
          </a:p>
        </p:txBody>
      </p:sp>
      <p:sp>
        <p:nvSpPr>
          <p:cNvPr id="413" name="Google Shape;413;g12f2e36dea4_0_117"/>
          <p:cNvSpPr/>
          <p:nvPr/>
        </p:nvSpPr>
        <p:spPr>
          <a:xfrm>
            <a:off x="644301" y="240572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g12f2e36dea4_0_117"/>
          <p:cNvSpPr/>
          <p:nvPr/>
        </p:nvSpPr>
        <p:spPr>
          <a:xfrm>
            <a:off x="2364103" y="241232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g12f2e36dea4_0_117"/>
          <p:cNvSpPr txBox="1"/>
          <p:nvPr/>
        </p:nvSpPr>
        <p:spPr>
          <a:xfrm>
            <a:off x="-96562" y="3211300"/>
            <a:ext cx="1960200" cy="6480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Data</a:t>
            </a:r>
            <a:endParaRPr b="1">
              <a:solidFill>
                <a:schemeClr val="dk1"/>
              </a:solidFill>
              <a:latin typeface="DM Sans"/>
              <a:ea typeface="DM Sans"/>
              <a:cs typeface="DM Sans"/>
              <a:sym typeface="DM Sans"/>
            </a:endParaRPr>
          </a:p>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Engineering</a:t>
            </a:r>
            <a:endParaRPr b="1">
              <a:solidFill>
                <a:schemeClr val="dk1"/>
              </a:solidFill>
              <a:latin typeface="DM Sans"/>
              <a:ea typeface="DM Sans"/>
              <a:cs typeface="DM Sans"/>
              <a:sym typeface="DM Sans"/>
            </a:endParaRPr>
          </a:p>
        </p:txBody>
      </p:sp>
      <p:sp>
        <p:nvSpPr>
          <p:cNvPr id="416" name="Google Shape;416;g12f2e36dea4_0_117"/>
          <p:cNvSpPr txBox="1"/>
          <p:nvPr/>
        </p:nvSpPr>
        <p:spPr>
          <a:xfrm>
            <a:off x="1682213" y="3217925"/>
            <a:ext cx="1960200" cy="6480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Selección del</a:t>
            </a:r>
            <a:endParaRPr b="1">
              <a:solidFill>
                <a:schemeClr val="dk1"/>
              </a:solidFill>
              <a:latin typeface="DM Sans"/>
              <a:ea typeface="DM Sans"/>
              <a:cs typeface="DM Sans"/>
              <a:sym typeface="DM Sans"/>
            </a:endParaRPr>
          </a:p>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algoritmo adecuado</a:t>
            </a:r>
            <a:endParaRPr b="1">
              <a:solidFill>
                <a:schemeClr val="dk1"/>
              </a:solidFill>
              <a:latin typeface="DM Sans"/>
              <a:ea typeface="DM Sans"/>
              <a:cs typeface="DM Sans"/>
              <a:sym typeface="DM Sans"/>
            </a:endParaRPr>
          </a:p>
        </p:txBody>
      </p:sp>
      <p:sp>
        <p:nvSpPr>
          <p:cNvPr id="417" name="Google Shape;417;g12f2e36dea4_0_117"/>
          <p:cNvSpPr/>
          <p:nvPr/>
        </p:nvSpPr>
        <p:spPr>
          <a:xfrm>
            <a:off x="4169676" y="240572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8" name="Google Shape;418;g12f2e36dea4_0_117"/>
          <p:cNvCxnSpPr>
            <a:stCxn id="413" idx="6"/>
            <a:endCxn id="414" idx="2"/>
          </p:cNvCxnSpPr>
          <p:nvPr/>
        </p:nvCxnSpPr>
        <p:spPr>
          <a:xfrm>
            <a:off x="1231400" y="2699279"/>
            <a:ext cx="1132800" cy="6600"/>
          </a:xfrm>
          <a:prstGeom prst="straightConnector1">
            <a:avLst/>
          </a:prstGeom>
          <a:noFill/>
          <a:ln cap="flat" cmpd="sng" w="9525">
            <a:solidFill>
              <a:srgbClr val="EAFF6A"/>
            </a:solidFill>
            <a:prstDash val="solid"/>
            <a:round/>
            <a:headEnd len="sm" w="sm" type="none"/>
            <a:tailEnd len="sm" w="sm" type="none"/>
          </a:ln>
        </p:spPr>
      </p:cxnSp>
      <p:cxnSp>
        <p:nvCxnSpPr>
          <p:cNvPr id="419" name="Google Shape;419;g12f2e36dea4_0_117"/>
          <p:cNvCxnSpPr>
            <a:stCxn id="414" idx="6"/>
            <a:endCxn id="417" idx="2"/>
          </p:cNvCxnSpPr>
          <p:nvPr/>
        </p:nvCxnSpPr>
        <p:spPr>
          <a:xfrm flipH="1" rot="10800000">
            <a:off x="2951203" y="2699279"/>
            <a:ext cx="1218600" cy="6600"/>
          </a:xfrm>
          <a:prstGeom prst="straightConnector1">
            <a:avLst/>
          </a:prstGeom>
          <a:noFill/>
          <a:ln cap="flat" cmpd="sng" w="9525">
            <a:solidFill>
              <a:srgbClr val="EAFF6A"/>
            </a:solidFill>
            <a:prstDash val="solid"/>
            <a:round/>
            <a:headEnd len="sm" w="sm" type="none"/>
            <a:tailEnd len="sm" w="sm" type="none"/>
          </a:ln>
        </p:spPr>
      </p:cxnSp>
      <p:sp>
        <p:nvSpPr>
          <p:cNvPr id="420" name="Google Shape;420;g12f2e36dea4_0_117"/>
          <p:cNvSpPr txBox="1"/>
          <p:nvPr/>
        </p:nvSpPr>
        <p:spPr>
          <a:xfrm>
            <a:off x="3487775" y="3211300"/>
            <a:ext cx="1960200" cy="6480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Desarrollo de</a:t>
            </a:r>
            <a:endParaRPr b="1">
              <a:solidFill>
                <a:schemeClr val="dk1"/>
              </a:solidFill>
              <a:latin typeface="DM Sans"/>
              <a:ea typeface="DM Sans"/>
              <a:cs typeface="DM Sans"/>
              <a:sym typeface="DM Sans"/>
            </a:endParaRPr>
          </a:p>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algoritmo</a:t>
            </a:r>
            <a:endParaRPr b="1">
              <a:solidFill>
                <a:schemeClr val="dk1"/>
              </a:solidFill>
              <a:latin typeface="DM Sans"/>
              <a:ea typeface="DM Sans"/>
              <a:cs typeface="DM Sans"/>
              <a:sym typeface="DM Sans"/>
            </a:endParaRPr>
          </a:p>
        </p:txBody>
      </p:sp>
      <p:sp>
        <p:nvSpPr>
          <p:cNvPr id="421" name="Google Shape;421;g12f2e36dea4_0_117"/>
          <p:cNvSpPr txBox="1"/>
          <p:nvPr/>
        </p:nvSpPr>
        <p:spPr>
          <a:xfrm>
            <a:off x="2450551" y="2405725"/>
            <a:ext cx="4143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000"/>
              <a:buFont typeface="Arial"/>
              <a:buNone/>
            </a:pPr>
            <a:r>
              <a:rPr b="1" lang="es" sz="3000">
                <a:solidFill>
                  <a:schemeClr val="dk1"/>
                </a:solidFill>
                <a:latin typeface="DM Sans"/>
                <a:ea typeface="DM Sans"/>
                <a:cs typeface="DM Sans"/>
                <a:sym typeface="DM Sans"/>
              </a:rPr>
              <a:t>7</a:t>
            </a:r>
            <a:endParaRPr b="1" i="0" sz="3000" u="none" cap="none" strike="noStrike">
              <a:solidFill>
                <a:schemeClr val="dk1"/>
              </a:solidFill>
              <a:latin typeface="DM Sans"/>
              <a:ea typeface="DM Sans"/>
              <a:cs typeface="DM Sans"/>
              <a:sym typeface="DM Sans"/>
            </a:endParaRPr>
          </a:p>
        </p:txBody>
      </p:sp>
      <p:sp>
        <p:nvSpPr>
          <p:cNvPr id="422" name="Google Shape;422;g12f2e36dea4_0_117"/>
          <p:cNvSpPr txBox="1"/>
          <p:nvPr/>
        </p:nvSpPr>
        <p:spPr>
          <a:xfrm>
            <a:off x="4256088" y="2399100"/>
            <a:ext cx="4143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000"/>
              <a:buFont typeface="Arial"/>
              <a:buNone/>
            </a:pPr>
            <a:r>
              <a:rPr b="1" lang="es" sz="3000">
                <a:solidFill>
                  <a:schemeClr val="dk1"/>
                </a:solidFill>
                <a:latin typeface="DM Sans"/>
                <a:ea typeface="DM Sans"/>
                <a:cs typeface="DM Sans"/>
                <a:sym typeface="DM Sans"/>
              </a:rPr>
              <a:t>8</a:t>
            </a:r>
            <a:endParaRPr b="1" i="0" sz="3000" u="none" cap="none" strike="noStrike">
              <a:solidFill>
                <a:schemeClr val="dk1"/>
              </a:solidFill>
              <a:latin typeface="DM Sans"/>
              <a:ea typeface="DM Sans"/>
              <a:cs typeface="DM Sans"/>
              <a:sym typeface="DM Sans"/>
            </a:endParaRPr>
          </a:p>
        </p:txBody>
      </p:sp>
      <p:sp>
        <p:nvSpPr>
          <p:cNvPr id="423" name="Google Shape;423;g12f2e36dea4_0_117"/>
          <p:cNvSpPr txBox="1"/>
          <p:nvPr/>
        </p:nvSpPr>
        <p:spPr>
          <a:xfrm>
            <a:off x="730713" y="2399100"/>
            <a:ext cx="4143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000"/>
              <a:buFont typeface="Arial"/>
              <a:buNone/>
            </a:pPr>
            <a:r>
              <a:rPr b="1" lang="es" sz="3000">
                <a:solidFill>
                  <a:schemeClr val="dk1"/>
                </a:solidFill>
                <a:latin typeface="DM Sans"/>
                <a:ea typeface="DM Sans"/>
                <a:cs typeface="DM Sans"/>
                <a:sym typeface="DM Sans"/>
              </a:rPr>
              <a:t>6</a:t>
            </a:r>
            <a:endParaRPr b="1" i="0" sz="3000" u="none" cap="none" strike="noStrike">
              <a:solidFill>
                <a:schemeClr val="dk1"/>
              </a:solidFill>
              <a:latin typeface="DM Sans"/>
              <a:ea typeface="DM Sans"/>
              <a:cs typeface="DM Sans"/>
              <a:sym typeface="DM Sans"/>
            </a:endParaRPr>
          </a:p>
        </p:txBody>
      </p:sp>
      <p:sp>
        <p:nvSpPr>
          <p:cNvPr id="424" name="Google Shape;424;g12f2e36dea4_0_117"/>
          <p:cNvSpPr/>
          <p:nvPr/>
        </p:nvSpPr>
        <p:spPr>
          <a:xfrm>
            <a:off x="6129888" y="240572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g12f2e36dea4_0_117"/>
          <p:cNvSpPr txBox="1"/>
          <p:nvPr/>
        </p:nvSpPr>
        <p:spPr>
          <a:xfrm>
            <a:off x="5447988" y="3211300"/>
            <a:ext cx="19602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Interpretación</a:t>
            </a:r>
            <a:endParaRPr b="1" i="0" sz="1400" u="none" cap="none" strike="noStrike">
              <a:solidFill>
                <a:srgbClr val="000000"/>
              </a:solidFill>
              <a:latin typeface="DM Sans"/>
              <a:ea typeface="DM Sans"/>
              <a:cs typeface="DM Sans"/>
              <a:sym typeface="DM Sans"/>
            </a:endParaRPr>
          </a:p>
        </p:txBody>
      </p:sp>
      <p:sp>
        <p:nvSpPr>
          <p:cNvPr id="426" name="Google Shape;426;g12f2e36dea4_0_117"/>
          <p:cNvSpPr txBox="1"/>
          <p:nvPr/>
        </p:nvSpPr>
        <p:spPr>
          <a:xfrm>
            <a:off x="6216300" y="2399100"/>
            <a:ext cx="4143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000"/>
              <a:buFont typeface="Arial"/>
              <a:buNone/>
            </a:pPr>
            <a:r>
              <a:rPr b="1" lang="es" sz="3000">
                <a:solidFill>
                  <a:schemeClr val="dk1"/>
                </a:solidFill>
                <a:latin typeface="DM Sans"/>
                <a:ea typeface="DM Sans"/>
                <a:cs typeface="DM Sans"/>
                <a:sym typeface="DM Sans"/>
              </a:rPr>
              <a:t>9</a:t>
            </a:r>
            <a:endParaRPr b="1" i="0" sz="3000" u="none" cap="none" strike="noStrike">
              <a:solidFill>
                <a:schemeClr val="dk1"/>
              </a:solidFill>
              <a:latin typeface="DM Sans"/>
              <a:ea typeface="DM Sans"/>
              <a:cs typeface="DM Sans"/>
              <a:sym typeface="DM Sans"/>
            </a:endParaRPr>
          </a:p>
        </p:txBody>
      </p:sp>
      <p:cxnSp>
        <p:nvCxnSpPr>
          <p:cNvPr id="427" name="Google Shape;427;g12f2e36dea4_0_117"/>
          <p:cNvCxnSpPr>
            <a:endCxn id="426" idx="1"/>
          </p:cNvCxnSpPr>
          <p:nvPr/>
        </p:nvCxnSpPr>
        <p:spPr>
          <a:xfrm>
            <a:off x="4708801" y="2697450"/>
            <a:ext cx="1507500" cy="1800"/>
          </a:xfrm>
          <a:prstGeom prst="straightConnector1">
            <a:avLst/>
          </a:prstGeom>
          <a:noFill/>
          <a:ln cap="flat" cmpd="sng" w="9525">
            <a:solidFill>
              <a:srgbClr val="EAFF6A"/>
            </a:solidFill>
            <a:prstDash val="solid"/>
            <a:round/>
            <a:headEnd len="sm" w="sm" type="none"/>
            <a:tailEnd len="sm" w="sm" type="none"/>
          </a:ln>
        </p:spPr>
      </p:cxnSp>
      <p:cxnSp>
        <p:nvCxnSpPr>
          <p:cNvPr id="428" name="Google Shape;428;g12f2e36dea4_0_117"/>
          <p:cNvCxnSpPr>
            <a:stCxn id="426" idx="3"/>
          </p:cNvCxnSpPr>
          <p:nvPr/>
        </p:nvCxnSpPr>
        <p:spPr>
          <a:xfrm>
            <a:off x="6630601" y="2699250"/>
            <a:ext cx="1824300" cy="0"/>
          </a:xfrm>
          <a:prstGeom prst="straightConnector1">
            <a:avLst/>
          </a:prstGeom>
          <a:noFill/>
          <a:ln cap="flat" cmpd="sng" w="9525">
            <a:solidFill>
              <a:srgbClr val="EAFF6A"/>
            </a:solidFill>
            <a:prstDash val="solid"/>
            <a:round/>
            <a:headEnd len="sm" w="sm" type="none"/>
            <a:tailEnd len="sm" w="sm" type="none"/>
          </a:ln>
        </p:spPr>
      </p:cxnSp>
      <p:sp>
        <p:nvSpPr>
          <p:cNvPr id="429" name="Google Shape;429;g12f2e36dea4_0_117"/>
          <p:cNvSpPr/>
          <p:nvPr/>
        </p:nvSpPr>
        <p:spPr>
          <a:xfrm>
            <a:off x="7906064" y="240572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g12f2e36dea4_0_117"/>
          <p:cNvSpPr txBox="1"/>
          <p:nvPr/>
        </p:nvSpPr>
        <p:spPr>
          <a:xfrm>
            <a:off x="7224163" y="3211300"/>
            <a:ext cx="19602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rPr b="1" lang="es">
                <a:solidFill>
                  <a:schemeClr val="dk1"/>
                </a:solidFill>
                <a:latin typeface="DM Sans"/>
                <a:ea typeface="DM Sans"/>
                <a:cs typeface="DM Sans"/>
                <a:sym typeface="DM Sans"/>
              </a:rPr>
              <a:t>Conclusiones</a:t>
            </a:r>
            <a:endParaRPr b="1">
              <a:solidFill>
                <a:schemeClr val="dk1"/>
              </a:solidFill>
              <a:latin typeface="DM Sans"/>
              <a:ea typeface="DM Sans"/>
              <a:cs typeface="DM Sans"/>
              <a:sym typeface="DM Sans"/>
            </a:endParaRPr>
          </a:p>
        </p:txBody>
      </p:sp>
      <p:sp>
        <p:nvSpPr>
          <p:cNvPr id="431" name="Google Shape;431;g12f2e36dea4_0_117"/>
          <p:cNvSpPr txBox="1"/>
          <p:nvPr/>
        </p:nvSpPr>
        <p:spPr>
          <a:xfrm>
            <a:off x="7906075" y="2399100"/>
            <a:ext cx="5871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000"/>
              <a:buFont typeface="Arial"/>
              <a:buNone/>
            </a:pPr>
            <a:r>
              <a:rPr b="1" lang="es" sz="3000">
                <a:solidFill>
                  <a:schemeClr val="dk1"/>
                </a:solidFill>
                <a:latin typeface="DM Sans"/>
                <a:ea typeface="DM Sans"/>
                <a:cs typeface="DM Sans"/>
                <a:sym typeface="DM Sans"/>
              </a:rPr>
              <a:t>10</a:t>
            </a:r>
            <a:endParaRPr b="1" i="0" sz="3000" u="none" cap="none" strike="noStrike">
              <a:solidFill>
                <a:schemeClr val="dk1"/>
              </a:solidFill>
              <a:latin typeface="DM Sans"/>
              <a:ea typeface="DM Sans"/>
              <a:cs typeface="DM Sans"/>
              <a:sym typeface="DM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g12f2e36dea4_0_217"/>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Veamos cada fase aplicada a este caso</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47"/>
          <p:cNvSpPr/>
          <p:nvPr/>
        </p:nvSpPr>
        <p:spPr>
          <a:xfrm>
            <a:off x="588525" y="701375"/>
            <a:ext cx="296100" cy="1209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47"/>
          <p:cNvSpPr txBox="1"/>
          <p:nvPr/>
        </p:nvSpPr>
        <p:spPr>
          <a:xfrm>
            <a:off x="884625"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MAPA DE CONCEPTOS</a:t>
            </a:r>
            <a:endParaRPr b="0" i="0" sz="1400" u="none" cap="none" strike="noStrike">
              <a:solidFill>
                <a:srgbClr val="000000"/>
              </a:solidFill>
              <a:latin typeface="DM Sans"/>
              <a:ea typeface="DM Sans"/>
              <a:cs typeface="DM Sans"/>
              <a:sym typeface="DM Sans"/>
            </a:endParaRPr>
          </a:p>
        </p:txBody>
      </p:sp>
      <p:sp>
        <p:nvSpPr>
          <p:cNvPr id="120" name="Google Shape;120;p47"/>
          <p:cNvSpPr/>
          <p:nvPr/>
        </p:nvSpPr>
        <p:spPr>
          <a:xfrm>
            <a:off x="4787931" y="1928302"/>
            <a:ext cx="1596900" cy="5802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s" sz="1200">
                <a:solidFill>
                  <a:srgbClr val="222222"/>
                </a:solidFill>
                <a:latin typeface="DM Sans"/>
                <a:ea typeface="DM Sans"/>
                <a:cs typeface="DM Sans"/>
                <a:sym typeface="DM Sans"/>
              </a:rPr>
              <a:t>Medplaya</a:t>
            </a:r>
            <a:endParaRPr b="0" i="0" sz="1200" u="none" cap="none" strike="noStrike">
              <a:solidFill>
                <a:srgbClr val="222222"/>
              </a:solidFill>
              <a:latin typeface="DM Sans"/>
              <a:ea typeface="DM Sans"/>
              <a:cs typeface="DM Sans"/>
              <a:sym typeface="DM Sans"/>
            </a:endParaRPr>
          </a:p>
        </p:txBody>
      </p:sp>
      <p:sp>
        <p:nvSpPr>
          <p:cNvPr id="121" name="Google Shape;121;p47"/>
          <p:cNvSpPr/>
          <p:nvPr/>
        </p:nvSpPr>
        <p:spPr>
          <a:xfrm>
            <a:off x="1063575" y="2258501"/>
            <a:ext cx="1399200" cy="7815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s" sz="1200">
                <a:solidFill>
                  <a:srgbClr val="FFFFFF"/>
                </a:solidFill>
                <a:latin typeface="DM Sans"/>
                <a:ea typeface="DM Sans"/>
                <a:cs typeface="DM Sans"/>
                <a:sym typeface="DM Sans"/>
              </a:rPr>
              <a:t>Casos de éxito con Modelos Analíticos</a:t>
            </a:r>
            <a:endParaRPr b="0" i="0" sz="1200" u="none" cap="none" strike="noStrike">
              <a:solidFill>
                <a:srgbClr val="FFFFFF"/>
              </a:solidFill>
              <a:latin typeface="DM Sans"/>
              <a:ea typeface="DM Sans"/>
              <a:cs typeface="DM Sans"/>
              <a:sym typeface="DM Sans"/>
            </a:endParaRPr>
          </a:p>
        </p:txBody>
      </p:sp>
      <p:sp>
        <p:nvSpPr>
          <p:cNvPr id="122" name="Google Shape;122;p47"/>
          <p:cNvSpPr/>
          <p:nvPr/>
        </p:nvSpPr>
        <p:spPr>
          <a:xfrm>
            <a:off x="6681150" y="2045810"/>
            <a:ext cx="1399200" cy="4254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s" sz="1200">
                <a:solidFill>
                  <a:srgbClr val="222222"/>
                </a:solidFill>
                <a:latin typeface="DM Sans"/>
                <a:ea typeface="DM Sans"/>
                <a:cs typeface="DM Sans"/>
                <a:sym typeface="DM Sans"/>
              </a:rPr>
              <a:t>Analítica predictiva</a:t>
            </a:r>
            <a:endParaRPr b="0" i="0" sz="1200" u="none" cap="none" strike="noStrike">
              <a:solidFill>
                <a:srgbClr val="222222"/>
              </a:solidFill>
              <a:latin typeface="DM Sans"/>
              <a:ea typeface="DM Sans"/>
              <a:cs typeface="DM Sans"/>
              <a:sym typeface="DM Sans"/>
            </a:endParaRPr>
          </a:p>
        </p:txBody>
      </p:sp>
      <p:sp>
        <p:nvSpPr>
          <p:cNvPr id="123" name="Google Shape;123;p47"/>
          <p:cNvSpPr/>
          <p:nvPr/>
        </p:nvSpPr>
        <p:spPr>
          <a:xfrm>
            <a:off x="6681150" y="1296139"/>
            <a:ext cx="1399200" cy="4311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s" sz="1200">
                <a:solidFill>
                  <a:srgbClr val="222222"/>
                </a:solidFill>
                <a:latin typeface="DM Sans"/>
                <a:ea typeface="DM Sans"/>
                <a:cs typeface="DM Sans"/>
                <a:sym typeface="DM Sans"/>
              </a:rPr>
              <a:t>Future Engineering</a:t>
            </a:r>
            <a:endParaRPr b="0" i="0" sz="1200" u="none" cap="none" strike="noStrike">
              <a:solidFill>
                <a:srgbClr val="222222"/>
              </a:solidFill>
              <a:latin typeface="DM Sans"/>
              <a:ea typeface="DM Sans"/>
              <a:cs typeface="DM Sans"/>
              <a:sym typeface="DM Sans"/>
            </a:endParaRPr>
          </a:p>
        </p:txBody>
      </p:sp>
      <p:sp>
        <p:nvSpPr>
          <p:cNvPr id="124" name="Google Shape;124;p47"/>
          <p:cNvSpPr/>
          <p:nvPr/>
        </p:nvSpPr>
        <p:spPr>
          <a:xfrm>
            <a:off x="4787931" y="1221588"/>
            <a:ext cx="1596900" cy="580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s" sz="1200">
                <a:solidFill>
                  <a:schemeClr val="dk1"/>
                </a:solidFill>
                <a:highlight>
                  <a:schemeClr val="lt1"/>
                </a:highlight>
                <a:latin typeface="DM Sans"/>
                <a:ea typeface="DM Sans"/>
                <a:cs typeface="DM Sans"/>
                <a:sym typeface="DM Sans"/>
              </a:rPr>
              <a:t>Andreani</a:t>
            </a:r>
            <a:endParaRPr b="0" i="0" sz="1200" u="none" cap="none" strike="noStrike">
              <a:solidFill>
                <a:schemeClr val="dk1"/>
              </a:solidFill>
              <a:highlight>
                <a:schemeClr val="lt1"/>
              </a:highlight>
              <a:latin typeface="DM Sans"/>
              <a:ea typeface="DM Sans"/>
              <a:cs typeface="DM Sans"/>
              <a:sym typeface="DM Sans"/>
            </a:endParaRPr>
          </a:p>
        </p:txBody>
      </p:sp>
      <p:sp>
        <p:nvSpPr>
          <p:cNvPr id="125" name="Google Shape;125;p47"/>
          <p:cNvSpPr/>
          <p:nvPr/>
        </p:nvSpPr>
        <p:spPr>
          <a:xfrm>
            <a:off x="4787931" y="2635010"/>
            <a:ext cx="1596900" cy="5802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s" sz="1200">
                <a:solidFill>
                  <a:srgbClr val="222222"/>
                </a:solidFill>
                <a:latin typeface="DM Sans"/>
                <a:ea typeface="DM Sans"/>
                <a:cs typeface="DM Sans"/>
                <a:sym typeface="DM Sans"/>
              </a:rPr>
              <a:t>Amazon</a:t>
            </a:r>
            <a:endParaRPr b="0" i="0" sz="1200" u="none" cap="none" strike="noStrike">
              <a:solidFill>
                <a:srgbClr val="222222"/>
              </a:solidFill>
              <a:latin typeface="DM Sans"/>
              <a:ea typeface="DM Sans"/>
              <a:cs typeface="DM Sans"/>
              <a:sym typeface="DM Sans"/>
            </a:endParaRPr>
          </a:p>
        </p:txBody>
      </p:sp>
      <p:cxnSp>
        <p:nvCxnSpPr>
          <p:cNvPr id="126" name="Google Shape;126;p47"/>
          <p:cNvCxnSpPr>
            <a:stCxn id="121" idx="3"/>
            <a:endCxn id="124" idx="1"/>
          </p:cNvCxnSpPr>
          <p:nvPr/>
        </p:nvCxnSpPr>
        <p:spPr>
          <a:xfrm flipH="1" rot="10800000">
            <a:off x="2462775" y="1511651"/>
            <a:ext cx="2325300" cy="1137600"/>
          </a:xfrm>
          <a:prstGeom prst="bentConnector3">
            <a:avLst>
              <a:gd fmla="val 49997" name="adj1"/>
            </a:avLst>
          </a:prstGeom>
          <a:noFill/>
          <a:ln cap="flat" cmpd="sng" w="9525">
            <a:solidFill>
              <a:srgbClr val="CCCCCC"/>
            </a:solidFill>
            <a:prstDash val="solid"/>
            <a:round/>
            <a:headEnd len="sm" w="sm" type="none"/>
            <a:tailEnd len="med" w="med" type="oval"/>
          </a:ln>
        </p:spPr>
      </p:cxnSp>
      <p:cxnSp>
        <p:nvCxnSpPr>
          <p:cNvPr id="127" name="Google Shape;127;p47"/>
          <p:cNvCxnSpPr>
            <a:stCxn id="121" idx="3"/>
            <a:endCxn id="120" idx="1"/>
          </p:cNvCxnSpPr>
          <p:nvPr/>
        </p:nvCxnSpPr>
        <p:spPr>
          <a:xfrm flipH="1" rot="10800000">
            <a:off x="2462775" y="2218451"/>
            <a:ext cx="2325300" cy="430800"/>
          </a:xfrm>
          <a:prstGeom prst="bentConnector3">
            <a:avLst>
              <a:gd fmla="val 49997" name="adj1"/>
            </a:avLst>
          </a:prstGeom>
          <a:noFill/>
          <a:ln cap="flat" cmpd="sng" w="9525">
            <a:solidFill>
              <a:srgbClr val="CCCCCC"/>
            </a:solidFill>
            <a:prstDash val="solid"/>
            <a:round/>
            <a:headEnd len="sm" w="sm" type="none"/>
            <a:tailEnd len="med" w="med" type="oval"/>
          </a:ln>
        </p:spPr>
      </p:cxnSp>
      <p:cxnSp>
        <p:nvCxnSpPr>
          <p:cNvPr id="128" name="Google Shape;128;p47"/>
          <p:cNvCxnSpPr>
            <a:stCxn id="121" idx="3"/>
            <a:endCxn id="125" idx="1"/>
          </p:cNvCxnSpPr>
          <p:nvPr/>
        </p:nvCxnSpPr>
        <p:spPr>
          <a:xfrm>
            <a:off x="2462775" y="2649251"/>
            <a:ext cx="2325300" cy="276000"/>
          </a:xfrm>
          <a:prstGeom prst="bentConnector3">
            <a:avLst>
              <a:gd fmla="val 49997" name="adj1"/>
            </a:avLst>
          </a:prstGeom>
          <a:noFill/>
          <a:ln cap="flat" cmpd="sng" w="9525">
            <a:solidFill>
              <a:srgbClr val="CCCCCC"/>
            </a:solidFill>
            <a:prstDash val="solid"/>
            <a:round/>
            <a:headEnd len="sm" w="sm" type="none"/>
            <a:tailEnd len="med" w="med" type="oval"/>
          </a:ln>
        </p:spPr>
      </p:cxnSp>
      <p:cxnSp>
        <p:nvCxnSpPr>
          <p:cNvPr id="129" name="Google Shape;129;p47"/>
          <p:cNvCxnSpPr>
            <a:stCxn id="130" idx="3"/>
            <a:endCxn id="122" idx="1"/>
          </p:cNvCxnSpPr>
          <p:nvPr/>
        </p:nvCxnSpPr>
        <p:spPr>
          <a:xfrm>
            <a:off x="6384750" y="2258510"/>
            <a:ext cx="296400" cy="0"/>
          </a:xfrm>
          <a:prstGeom prst="straightConnector1">
            <a:avLst/>
          </a:prstGeom>
          <a:noFill/>
          <a:ln cap="flat" cmpd="sng" w="9525">
            <a:solidFill>
              <a:srgbClr val="CCCCCC"/>
            </a:solidFill>
            <a:prstDash val="solid"/>
            <a:round/>
            <a:headEnd len="med" w="med" type="oval"/>
            <a:tailEnd len="med" w="med" type="oval"/>
          </a:ln>
        </p:spPr>
      </p:cxnSp>
      <p:cxnSp>
        <p:nvCxnSpPr>
          <p:cNvPr id="131" name="Google Shape;131;p47"/>
          <p:cNvCxnSpPr>
            <a:stCxn id="124" idx="3"/>
            <a:endCxn id="123" idx="1"/>
          </p:cNvCxnSpPr>
          <p:nvPr/>
        </p:nvCxnSpPr>
        <p:spPr>
          <a:xfrm>
            <a:off x="6384831" y="1511688"/>
            <a:ext cx="296400" cy="0"/>
          </a:xfrm>
          <a:prstGeom prst="straightConnector1">
            <a:avLst/>
          </a:prstGeom>
          <a:noFill/>
          <a:ln cap="flat" cmpd="sng" w="9525">
            <a:solidFill>
              <a:srgbClr val="CCCCCC"/>
            </a:solidFill>
            <a:prstDash val="solid"/>
            <a:round/>
            <a:headEnd len="med" w="med" type="oval"/>
            <a:tailEnd len="med" w="med" type="oval"/>
          </a:ln>
        </p:spPr>
      </p:cxnSp>
      <p:pic>
        <p:nvPicPr>
          <p:cNvPr id="132" name="Google Shape;132;p47" title="ícono de mapa de contenidos"/>
          <p:cNvPicPr preferRelativeResize="0"/>
          <p:nvPr/>
        </p:nvPicPr>
        <p:blipFill rotWithShape="1">
          <a:blip r:embed="rId3">
            <a:alphaModFix/>
          </a:blip>
          <a:srcRect b="0" l="0" r="0" t="0"/>
          <a:stretch/>
        </p:blipFill>
        <p:spPr>
          <a:xfrm>
            <a:off x="586275" y="533519"/>
            <a:ext cx="300599" cy="300618"/>
          </a:xfrm>
          <a:prstGeom prst="rect">
            <a:avLst/>
          </a:prstGeom>
          <a:noFill/>
          <a:ln>
            <a:noFill/>
          </a:ln>
        </p:spPr>
      </p:pic>
      <p:sp>
        <p:nvSpPr>
          <p:cNvPr id="133" name="Google Shape;133;p47"/>
          <p:cNvSpPr/>
          <p:nvPr/>
        </p:nvSpPr>
        <p:spPr>
          <a:xfrm>
            <a:off x="6681227" y="2789786"/>
            <a:ext cx="1399200" cy="2706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s" sz="1200">
                <a:solidFill>
                  <a:srgbClr val="222222"/>
                </a:solidFill>
                <a:latin typeface="DM Sans"/>
                <a:ea typeface="DM Sans"/>
                <a:cs typeface="DM Sans"/>
                <a:sym typeface="DM Sans"/>
              </a:rPr>
              <a:t>Clicksteam</a:t>
            </a:r>
            <a:endParaRPr b="0" i="0" sz="1200" u="none" cap="none" strike="noStrike">
              <a:solidFill>
                <a:srgbClr val="222222"/>
              </a:solidFill>
              <a:latin typeface="DM Sans"/>
              <a:ea typeface="DM Sans"/>
              <a:cs typeface="DM Sans"/>
              <a:sym typeface="DM Sans"/>
            </a:endParaRPr>
          </a:p>
        </p:txBody>
      </p:sp>
      <p:cxnSp>
        <p:nvCxnSpPr>
          <p:cNvPr id="134" name="Google Shape;134;p47"/>
          <p:cNvCxnSpPr>
            <a:endCxn id="133" idx="1"/>
          </p:cNvCxnSpPr>
          <p:nvPr/>
        </p:nvCxnSpPr>
        <p:spPr>
          <a:xfrm>
            <a:off x="6384827" y="2925086"/>
            <a:ext cx="296400" cy="0"/>
          </a:xfrm>
          <a:prstGeom prst="straightConnector1">
            <a:avLst/>
          </a:prstGeom>
          <a:noFill/>
          <a:ln cap="flat" cmpd="sng" w="9525">
            <a:solidFill>
              <a:srgbClr val="CCCCCC"/>
            </a:solidFill>
            <a:prstDash val="solid"/>
            <a:round/>
            <a:headEnd len="med" w="med" type="oval"/>
            <a:tailEnd len="med" w="med" type="oval"/>
          </a:ln>
        </p:spPr>
      </p:cxnSp>
      <p:sp>
        <p:nvSpPr>
          <p:cNvPr id="135" name="Google Shape;135;p47"/>
          <p:cNvSpPr/>
          <p:nvPr/>
        </p:nvSpPr>
        <p:spPr>
          <a:xfrm>
            <a:off x="4787931" y="3341710"/>
            <a:ext cx="1596900" cy="5802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s" sz="1200">
                <a:solidFill>
                  <a:srgbClr val="222222"/>
                </a:solidFill>
                <a:latin typeface="DM Sans"/>
                <a:ea typeface="DM Sans"/>
                <a:cs typeface="DM Sans"/>
                <a:sym typeface="DM Sans"/>
              </a:rPr>
              <a:t>Caso accidente New York</a:t>
            </a:r>
            <a:endParaRPr b="0" i="0" sz="1200" u="none" cap="none" strike="noStrike">
              <a:solidFill>
                <a:srgbClr val="222222"/>
              </a:solidFill>
              <a:latin typeface="DM Sans"/>
              <a:ea typeface="DM Sans"/>
              <a:cs typeface="DM Sans"/>
              <a:sym typeface="DM Sans"/>
            </a:endParaRPr>
          </a:p>
        </p:txBody>
      </p:sp>
      <p:cxnSp>
        <p:nvCxnSpPr>
          <p:cNvPr id="136" name="Google Shape;136;p47"/>
          <p:cNvCxnSpPr>
            <a:endCxn id="135" idx="1"/>
          </p:cNvCxnSpPr>
          <p:nvPr/>
        </p:nvCxnSpPr>
        <p:spPr>
          <a:xfrm>
            <a:off x="2462631" y="2634910"/>
            <a:ext cx="2325300" cy="996900"/>
          </a:xfrm>
          <a:prstGeom prst="bentConnector3">
            <a:avLst>
              <a:gd fmla="val 50000" name="adj1"/>
            </a:avLst>
          </a:prstGeom>
          <a:noFill/>
          <a:ln cap="flat" cmpd="sng" w="9525">
            <a:solidFill>
              <a:srgbClr val="CCCCCC"/>
            </a:solidFill>
            <a:prstDash val="solid"/>
            <a:round/>
            <a:headEnd len="sm" w="sm" type="none"/>
            <a:tailEnd len="med" w="med" type="oval"/>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g12f2e36dea4_0_203"/>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482600" lvl="0" marL="457200" marR="0" rtl="0" algn="l">
              <a:lnSpc>
                <a:spcPct val="90000"/>
              </a:lnSpc>
              <a:spcBef>
                <a:spcPts val="0"/>
              </a:spcBef>
              <a:spcAft>
                <a:spcPts val="0"/>
              </a:spcAft>
              <a:buClr>
                <a:schemeClr val="dk1"/>
              </a:buClr>
              <a:buSzPts val="4000"/>
              <a:buFont typeface="DM Sans"/>
              <a:buAutoNum type="arabicPeriod"/>
            </a:pPr>
            <a:r>
              <a:rPr b="1" lang="es" sz="4000">
                <a:solidFill>
                  <a:schemeClr val="dk1"/>
                </a:solidFill>
                <a:latin typeface="DM Sans"/>
                <a:ea typeface="DM Sans"/>
                <a:cs typeface="DM Sans"/>
                <a:sym typeface="DM Sans"/>
              </a:rPr>
              <a:t>Definición de objetivo</a:t>
            </a:r>
            <a:endParaRPr b="1" i="0" sz="4000" u="none" cap="none" strike="noStrike">
              <a:solidFill>
                <a:schemeClr val="dk1"/>
              </a:solidFill>
              <a:latin typeface="DM Sans"/>
              <a:ea typeface="DM Sans"/>
              <a:cs typeface="DM Sans"/>
              <a:sym typeface="DM Sans"/>
            </a:endParaRPr>
          </a:p>
        </p:txBody>
      </p:sp>
      <p:sp>
        <p:nvSpPr>
          <p:cNvPr id="442" name="Google Shape;442;g12f2e36dea4_0_203"/>
          <p:cNvSpPr txBox="1"/>
          <p:nvPr/>
        </p:nvSpPr>
        <p:spPr>
          <a:xfrm>
            <a:off x="473350" y="1908175"/>
            <a:ext cx="3834600" cy="1377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lang="es" sz="1350">
                <a:solidFill>
                  <a:schemeClr val="dk1"/>
                </a:solidFill>
                <a:highlight>
                  <a:schemeClr val="lt1"/>
                </a:highlight>
                <a:latin typeface="DM Sans"/>
                <a:ea typeface="DM Sans"/>
                <a:cs typeface="DM Sans"/>
                <a:sym typeface="DM Sans"/>
              </a:rPr>
              <a:t>¿Cómo podemos controlar el creciente número de accidentes en Nueva York?</a:t>
            </a:r>
            <a:endParaRPr sz="1350">
              <a:solidFill>
                <a:schemeClr val="dk1"/>
              </a:solidFill>
              <a:highlight>
                <a:schemeClr val="lt1"/>
              </a:highlight>
              <a:latin typeface="DM Sans"/>
              <a:ea typeface="DM Sans"/>
              <a:cs typeface="DM Sans"/>
              <a:sym typeface="DM Sans"/>
            </a:endParaRPr>
          </a:p>
          <a:p>
            <a:pPr indent="0" lvl="0" marL="0" rtl="0" algn="l">
              <a:lnSpc>
                <a:spcPct val="100000"/>
              </a:lnSpc>
              <a:spcBef>
                <a:spcPts val="1200"/>
              </a:spcBef>
              <a:spcAft>
                <a:spcPts val="1200"/>
              </a:spcAft>
              <a:buClr>
                <a:schemeClr val="dk1"/>
              </a:buClr>
              <a:buSzPts val="1100"/>
              <a:buFont typeface="Arial"/>
              <a:buNone/>
            </a:pPr>
            <a:r>
              <a:rPr lang="es" sz="1350">
                <a:solidFill>
                  <a:schemeClr val="dk1"/>
                </a:solidFill>
                <a:highlight>
                  <a:srgbClr val="EAFF6A"/>
                </a:highlight>
                <a:latin typeface="DM Sans"/>
                <a:ea typeface="DM Sans"/>
                <a:cs typeface="DM Sans"/>
                <a:sym typeface="DM Sans"/>
              </a:rPr>
              <a:t>Definir el objetivo es una de las etapas más importantes porque es donde decidimos que queremos hacer</a:t>
            </a:r>
            <a:endParaRPr sz="1350">
              <a:highlight>
                <a:srgbClr val="EAFF6A"/>
              </a:highlight>
              <a:latin typeface="DM Sans"/>
              <a:ea typeface="DM Sans"/>
              <a:cs typeface="DM Sans"/>
              <a:sym typeface="DM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g12f2e36dea4_0_221"/>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2.  Contexto comercial</a:t>
            </a:r>
            <a:endParaRPr b="1" i="0" sz="4000" u="none" cap="none" strike="noStrike">
              <a:solidFill>
                <a:schemeClr val="dk1"/>
              </a:solidFill>
              <a:latin typeface="DM Sans"/>
              <a:ea typeface="DM Sans"/>
              <a:cs typeface="DM Sans"/>
              <a:sym typeface="DM Sans"/>
            </a:endParaRPr>
          </a:p>
        </p:txBody>
      </p:sp>
      <p:sp>
        <p:nvSpPr>
          <p:cNvPr id="448" name="Google Shape;448;g12f2e36dea4_0_221"/>
          <p:cNvSpPr txBox="1"/>
          <p:nvPr/>
        </p:nvSpPr>
        <p:spPr>
          <a:xfrm>
            <a:off x="473350" y="1908175"/>
            <a:ext cx="3834600" cy="2416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lang="es" sz="1350">
                <a:solidFill>
                  <a:schemeClr val="dk1"/>
                </a:solidFill>
                <a:highlight>
                  <a:schemeClr val="lt1"/>
                </a:highlight>
                <a:latin typeface="DM Sans"/>
                <a:ea typeface="DM Sans"/>
                <a:cs typeface="DM Sans"/>
                <a:sym typeface="DM Sans"/>
              </a:rPr>
              <a:t>La ciudad de Nueva York ha experimentado un </a:t>
            </a:r>
            <a:r>
              <a:rPr b="1" lang="es" sz="1350">
                <a:solidFill>
                  <a:schemeClr val="dk1"/>
                </a:solidFill>
                <a:highlight>
                  <a:schemeClr val="lt1"/>
                </a:highlight>
                <a:latin typeface="DM Sans"/>
                <a:ea typeface="DM Sans"/>
                <a:cs typeface="DM Sans"/>
                <a:sym typeface="DM Sans"/>
              </a:rPr>
              <a:t>aumento</a:t>
            </a:r>
            <a:r>
              <a:rPr lang="es" sz="1350">
                <a:solidFill>
                  <a:schemeClr val="dk1"/>
                </a:solidFill>
                <a:highlight>
                  <a:schemeClr val="lt1"/>
                </a:highlight>
                <a:latin typeface="DM Sans"/>
                <a:ea typeface="DM Sans"/>
                <a:cs typeface="DM Sans"/>
                <a:sym typeface="DM Sans"/>
              </a:rPr>
              <a:t> en el número de accidentes en las carreteras de la ciudad. Quieren saber si el número de accidentes ha aumentado en las últimas semanas. Para todos los accidentes reportados, han recopilado detalles para cada accidente y han estado manteniendo</a:t>
            </a:r>
            <a:r>
              <a:rPr b="1" lang="es" sz="1350">
                <a:solidFill>
                  <a:schemeClr val="dk1"/>
                </a:solidFill>
                <a:highlight>
                  <a:schemeClr val="lt1"/>
                </a:highlight>
                <a:latin typeface="DM Sans"/>
                <a:ea typeface="DM Sans"/>
                <a:cs typeface="DM Sans"/>
                <a:sym typeface="DM Sans"/>
              </a:rPr>
              <a:t> registros</a:t>
            </a:r>
            <a:r>
              <a:rPr lang="es" sz="1350">
                <a:solidFill>
                  <a:schemeClr val="dk1"/>
                </a:solidFill>
                <a:highlight>
                  <a:schemeClr val="lt1"/>
                </a:highlight>
                <a:latin typeface="DM Sans"/>
                <a:ea typeface="DM Sans"/>
                <a:cs typeface="DM Sans"/>
                <a:sym typeface="DM Sans"/>
              </a:rPr>
              <a:t> durante el último año y medio (desde enero de 2018 hasta agosto de 2019).</a:t>
            </a:r>
            <a:endParaRPr sz="1350">
              <a:solidFill>
                <a:schemeClr val="dk1"/>
              </a:solidFill>
              <a:highlight>
                <a:schemeClr val="lt1"/>
              </a:highlight>
              <a:latin typeface="DM Sans"/>
              <a:ea typeface="DM Sans"/>
              <a:cs typeface="DM Sans"/>
              <a:sym typeface="DM Sans"/>
            </a:endParaRPr>
          </a:p>
          <a:p>
            <a:pPr indent="0" lvl="0" marL="0" marR="0" rtl="0" algn="l">
              <a:lnSpc>
                <a:spcPct val="100000"/>
              </a:lnSpc>
              <a:spcBef>
                <a:spcPts val="1200"/>
              </a:spcBef>
              <a:spcAft>
                <a:spcPts val="0"/>
              </a:spcAft>
              <a:buClr>
                <a:srgbClr val="000000"/>
              </a:buClr>
              <a:buSzPts val="1350"/>
              <a:buFont typeface="Arial"/>
              <a:buNone/>
            </a:pPr>
            <a:r>
              <a:t/>
            </a:r>
            <a:endParaRPr sz="1350">
              <a:latin typeface="DM Sans"/>
              <a:ea typeface="DM Sans"/>
              <a:cs typeface="DM Sans"/>
              <a:sym typeface="DM Sans"/>
            </a:endParaRPr>
          </a:p>
        </p:txBody>
      </p:sp>
      <p:sp>
        <p:nvSpPr>
          <p:cNvPr id="449" name="Google Shape;449;g12f2e36dea4_0_221"/>
          <p:cNvSpPr txBox="1"/>
          <p:nvPr/>
        </p:nvSpPr>
        <p:spPr>
          <a:xfrm>
            <a:off x="4527575" y="1908175"/>
            <a:ext cx="3834600" cy="2416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100"/>
              </a:spcBef>
              <a:spcAft>
                <a:spcPts val="0"/>
              </a:spcAft>
              <a:buClr>
                <a:schemeClr val="dk1"/>
              </a:buClr>
              <a:buSzPts val="1100"/>
              <a:buFont typeface="Arial"/>
              <a:buNone/>
            </a:pPr>
            <a:r>
              <a:rPr lang="es" sz="1350">
                <a:solidFill>
                  <a:schemeClr val="dk1"/>
                </a:solidFill>
                <a:highlight>
                  <a:srgbClr val="EAFF6A"/>
                </a:highlight>
                <a:latin typeface="DM Sans"/>
                <a:ea typeface="DM Sans"/>
                <a:cs typeface="DM Sans"/>
                <a:sym typeface="DM Sans"/>
              </a:rPr>
              <a:t>La ciudad te ha contratado para que construyas visualizaciones que les ayuden a identificar patrones en accidentes,</a:t>
            </a:r>
            <a:r>
              <a:rPr lang="es" sz="1350">
                <a:solidFill>
                  <a:schemeClr val="dk1"/>
                </a:solidFill>
                <a:highlight>
                  <a:schemeClr val="lt1"/>
                </a:highlight>
                <a:latin typeface="DM Sans"/>
                <a:ea typeface="DM Sans"/>
                <a:cs typeface="DM Sans"/>
                <a:sym typeface="DM Sans"/>
              </a:rPr>
              <a:t> lo que les ayudaría a tomar </a:t>
            </a:r>
            <a:r>
              <a:rPr b="1" lang="es" sz="1350">
                <a:solidFill>
                  <a:schemeClr val="dk1"/>
                </a:solidFill>
                <a:highlight>
                  <a:schemeClr val="lt1"/>
                </a:highlight>
                <a:latin typeface="DM Sans"/>
                <a:ea typeface="DM Sans"/>
                <a:cs typeface="DM Sans"/>
                <a:sym typeface="DM Sans"/>
              </a:rPr>
              <a:t>acciones preventivas</a:t>
            </a:r>
            <a:r>
              <a:rPr lang="es" sz="1350">
                <a:solidFill>
                  <a:schemeClr val="dk1"/>
                </a:solidFill>
                <a:highlight>
                  <a:schemeClr val="lt1"/>
                </a:highlight>
                <a:latin typeface="DM Sans"/>
                <a:ea typeface="DM Sans"/>
                <a:cs typeface="DM Sans"/>
                <a:sym typeface="DM Sans"/>
              </a:rPr>
              <a:t> para reducir la cantidad de accidentes en el futuro. Tienen ciertos parámetros como municipio, hora del día, motivo del accidente, etc. De los que se preocupan y de los que les gustaría obtener información específica.</a:t>
            </a:r>
            <a:endParaRPr sz="1350">
              <a:solidFill>
                <a:schemeClr val="dk1"/>
              </a:solidFill>
              <a:latin typeface="DM Sans"/>
              <a:ea typeface="DM Sans"/>
              <a:cs typeface="DM Sans"/>
              <a:sym typeface="DM Sans"/>
            </a:endParaRPr>
          </a:p>
          <a:p>
            <a:pPr indent="0" lvl="0" marL="0" marR="0" rtl="0" algn="l">
              <a:lnSpc>
                <a:spcPct val="100000"/>
              </a:lnSpc>
              <a:spcBef>
                <a:spcPts val="1200"/>
              </a:spcBef>
              <a:spcAft>
                <a:spcPts val="0"/>
              </a:spcAft>
              <a:buClr>
                <a:srgbClr val="000000"/>
              </a:buClr>
              <a:buSzPts val="1350"/>
              <a:buFont typeface="Arial"/>
              <a:buNone/>
            </a:pPr>
            <a:r>
              <a:t/>
            </a:r>
            <a:endParaRPr sz="1350">
              <a:latin typeface="DM Sans"/>
              <a:ea typeface="DM Sans"/>
              <a:cs typeface="DM Sans"/>
              <a:sym typeface="DM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g12f2e36dea4_0_227"/>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3</a:t>
            </a:r>
            <a:r>
              <a:rPr b="1" lang="es" sz="4000">
                <a:solidFill>
                  <a:schemeClr val="dk1"/>
                </a:solidFill>
                <a:latin typeface="DM Sans"/>
                <a:ea typeface="DM Sans"/>
                <a:cs typeface="DM Sans"/>
                <a:sym typeface="DM Sans"/>
              </a:rPr>
              <a:t>.  Problema comercial</a:t>
            </a:r>
            <a:endParaRPr b="1" i="0" sz="4000" u="none" cap="none" strike="noStrike">
              <a:solidFill>
                <a:schemeClr val="dk1"/>
              </a:solidFill>
              <a:latin typeface="DM Sans"/>
              <a:ea typeface="DM Sans"/>
              <a:cs typeface="DM Sans"/>
              <a:sym typeface="DM Sans"/>
            </a:endParaRPr>
          </a:p>
        </p:txBody>
      </p:sp>
      <p:sp>
        <p:nvSpPr>
          <p:cNvPr id="455" name="Google Shape;455;g12f2e36dea4_0_227"/>
          <p:cNvSpPr txBox="1"/>
          <p:nvPr/>
        </p:nvSpPr>
        <p:spPr>
          <a:xfrm>
            <a:off x="473350" y="1704050"/>
            <a:ext cx="3834600" cy="3632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100"/>
              <a:buFont typeface="Arial"/>
              <a:buNone/>
            </a:pPr>
            <a:r>
              <a:rPr lang="es" sz="1350">
                <a:solidFill>
                  <a:schemeClr val="dk1"/>
                </a:solidFill>
                <a:highlight>
                  <a:schemeClr val="lt1"/>
                </a:highlight>
                <a:latin typeface="DM Sans"/>
                <a:ea typeface="DM Sans"/>
                <a:cs typeface="DM Sans"/>
                <a:sym typeface="DM Sans"/>
              </a:rPr>
              <a:t>Tu tarea es manipular los datos disponibles y proporcionar visualizaciones que respondan a las preguntas específicas que tiene el cliente:</a:t>
            </a:r>
            <a:endParaRPr sz="1350">
              <a:solidFill>
                <a:schemeClr val="dk1"/>
              </a:solidFill>
              <a:highlight>
                <a:schemeClr val="lt1"/>
              </a:highlight>
              <a:latin typeface="DM Sans"/>
              <a:ea typeface="DM Sans"/>
              <a:cs typeface="DM Sans"/>
              <a:sym typeface="DM Sans"/>
            </a:endParaRPr>
          </a:p>
          <a:p>
            <a:pPr indent="-314325" lvl="0" marL="457200" rtl="0" algn="l">
              <a:lnSpc>
                <a:spcPct val="100000"/>
              </a:lnSpc>
              <a:spcBef>
                <a:spcPts val="1000"/>
              </a:spcBef>
              <a:spcAft>
                <a:spcPts val="0"/>
              </a:spcAft>
              <a:buClr>
                <a:srgbClr val="EA90FF"/>
              </a:buClr>
              <a:buSzPts val="1350"/>
              <a:buFont typeface="DM Sans"/>
              <a:buChar char="✓"/>
            </a:pPr>
            <a:r>
              <a:rPr lang="es" sz="1350">
                <a:solidFill>
                  <a:schemeClr val="dk1"/>
                </a:solidFill>
                <a:highlight>
                  <a:schemeClr val="lt1"/>
                </a:highlight>
                <a:latin typeface="DM Sans"/>
                <a:ea typeface="DM Sans"/>
                <a:cs typeface="DM Sans"/>
                <a:sym typeface="DM Sans"/>
              </a:rPr>
              <a:t>¿Cómo ha fluctuado el número de accidentes durante el último año y medio? ¿Han aumentado con el tiempo?</a:t>
            </a:r>
            <a:endParaRPr sz="1350">
              <a:solidFill>
                <a:schemeClr val="dk1"/>
              </a:solidFill>
              <a:highlight>
                <a:schemeClr val="lt1"/>
              </a:highlight>
              <a:latin typeface="DM Sans"/>
              <a:ea typeface="DM Sans"/>
              <a:cs typeface="DM Sans"/>
              <a:sym typeface="DM Sans"/>
            </a:endParaRPr>
          </a:p>
          <a:p>
            <a:pPr indent="-314325" lvl="0" marL="457200" rtl="0" algn="l">
              <a:lnSpc>
                <a:spcPct val="100000"/>
              </a:lnSpc>
              <a:spcBef>
                <a:spcPts val="1000"/>
              </a:spcBef>
              <a:spcAft>
                <a:spcPts val="0"/>
              </a:spcAft>
              <a:buClr>
                <a:srgbClr val="EA90FF"/>
              </a:buClr>
              <a:buSzPts val="1350"/>
              <a:buFont typeface="DM Sans"/>
              <a:buChar char="✓"/>
            </a:pPr>
            <a:r>
              <a:rPr lang="es" sz="1350">
                <a:solidFill>
                  <a:schemeClr val="dk1"/>
                </a:solidFill>
                <a:highlight>
                  <a:schemeClr val="lt1"/>
                </a:highlight>
                <a:latin typeface="DM Sans"/>
                <a:ea typeface="DM Sans"/>
                <a:cs typeface="DM Sans"/>
                <a:sym typeface="DM Sans"/>
              </a:rPr>
              <a:t>Para un día en particular, ¿Durante qué horas es más probable que ocurran accidentes?</a:t>
            </a:r>
            <a:endParaRPr sz="1350">
              <a:solidFill>
                <a:schemeClr val="dk1"/>
              </a:solidFill>
              <a:highlight>
                <a:schemeClr val="lt1"/>
              </a:highlight>
              <a:latin typeface="DM Sans"/>
              <a:ea typeface="DM Sans"/>
              <a:cs typeface="DM Sans"/>
              <a:sym typeface="DM Sans"/>
            </a:endParaRPr>
          </a:p>
          <a:p>
            <a:pPr indent="-314325" lvl="0" marL="457200" rtl="0" algn="l">
              <a:lnSpc>
                <a:spcPct val="100000"/>
              </a:lnSpc>
              <a:spcBef>
                <a:spcPts val="1000"/>
              </a:spcBef>
              <a:spcAft>
                <a:spcPts val="0"/>
              </a:spcAft>
              <a:buClr>
                <a:srgbClr val="EA90FF"/>
              </a:buClr>
              <a:buSzPts val="1350"/>
              <a:buFont typeface="DM Sans"/>
              <a:buChar char="✓"/>
            </a:pPr>
            <a:r>
              <a:rPr lang="es" sz="1350">
                <a:solidFill>
                  <a:schemeClr val="dk1"/>
                </a:solidFill>
                <a:highlight>
                  <a:schemeClr val="lt1"/>
                </a:highlight>
                <a:latin typeface="DM Sans"/>
                <a:ea typeface="DM Sans"/>
                <a:cs typeface="DM Sans"/>
                <a:sym typeface="DM Sans"/>
              </a:rPr>
              <a:t>¿Hay más accidentes entre semana que durante los fines de semana?</a:t>
            </a:r>
            <a:endParaRPr sz="1350">
              <a:solidFill>
                <a:schemeClr val="dk1"/>
              </a:solidFill>
              <a:highlight>
                <a:schemeClr val="lt1"/>
              </a:highlight>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sz="1350">
              <a:solidFill>
                <a:schemeClr val="dk1"/>
              </a:solidFill>
              <a:highlight>
                <a:schemeClr val="lt1"/>
              </a:highlight>
              <a:latin typeface="DM Sans"/>
              <a:ea typeface="DM Sans"/>
              <a:cs typeface="DM Sans"/>
              <a:sym typeface="DM Sans"/>
            </a:endParaRPr>
          </a:p>
          <a:p>
            <a:pPr indent="0" lvl="0" marL="0" marR="0" rtl="0" algn="l">
              <a:lnSpc>
                <a:spcPct val="100000"/>
              </a:lnSpc>
              <a:spcBef>
                <a:spcPts val="1200"/>
              </a:spcBef>
              <a:spcAft>
                <a:spcPts val="0"/>
              </a:spcAft>
              <a:buClr>
                <a:srgbClr val="000000"/>
              </a:buClr>
              <a:buSzPts val="1350"/>
              <a:buFont typeface="Arial"/>
              <a:buNone/>
            </a:pPr>
            <a:r>
              <a:t/>
            </a:r>
            <a:endParaRPr sz="1350">
              <a:latin typeface="DM Sans"/>
              <a:ea typeface="DM Sans"/>
              <a:cs typeface="DM Sans"/>
              <a:sym typeface="DM Sans"/>
            </a:endParaRPr>
          </a:p>
        </p:txBody>
      </p:sp>
      <p:sp>
        <p:nvSpPr>
          <p:cNvPr id="456" name="Google Shape;456;g12f2e36dea4_0_227"/>
          <p:cNvSpPr txBox="1"/>
          <p:nvPr/>
        </p:nvSpPr>
        <p:spPr>
          <a:xfrm>
            <a:off x="4527575" y="1704050"/>
            <a:ext cx="3834600" cy="3142500"/>
          </a:xfrm>
          <a:prstGeom prst="rect">
            <a:avLst/>
          </a:prstGeom>
          <a:noFill/>
          <a:ln>
            <a:noFill/>
          </a:ln>
        </p:spPr>
        <p:txBody>
          <a:bodyPr anchorCtr="0" anchor="t" bIns="91425" lIns="91425" spcFirstLastPara="1" rIns="91425" wrap="square" tIns="91425">
            <a:spAutoFit/>
          </a:bodyPr>
          <a:lstStyle/>
          <a:p>
            <a:pPr indent="-314325" lvl="0" marL="457200" rtl="0" algn="l">
              <a:lnSpc>
                <a:spcPct val="100000"/>
              </a:lnSpc>
              <a:spcBef>
                <a:spcPts val="1000"/>
              </a:spcBef>
              <a:spcAft>
                <a:spcPts val="0"/>
              </a:spcAft>
              <a:buClr>
                <a:srgbClr val="EA90FF"/>
              </a:buClr>
              <a:buSzPts val="1350"/>
              <a:buFont typeface="DM Sans"/>
              <a:buChar char="✓"/>
            </a:pPr>
            <a:r>
              <a:rPr lang="es" sz="1350">
                <a:solidFill>
                  <a:schemeClr val="dk1"/>
                </a:solidFill>
                <a:highlight>
                  <a:schemeClr val="lt1"/>
                </a:highlight>
                <a:latin typeface="DM Sans"/>
                <a:ea typeface="DM Sans"/>
                <a:cs typeface="DM Sans"/>
                <a:sym typeface="DM Sans"/>
              </a:rPr>
              <a:t>¿Cuál es la proporción de recuento de accidentes por área por municipio? ¿Qué distritos tienen un número desproporcionadamente grande de accidentes para su tamaño?</a:t>
            </a:r>
            <a:endParaRPr sz="1350">
              <a:solidFill>
                <a:schemeClr val="dk1"/>
              </a:solidFill>
              <a:highlight>
                <a:schemeClr val="lt1"/>
              </a:highlight>
              <a:latin typeface="DM Sans"/>
              <a:ea typeface="DM Sans"/>
              <a:cs typeface="DM Sans"/>
              <a:sym typeface="DM Sans"/>
            </a:endParaRPr>
          </a:p>
          <a:p>
            <a:pPr indent="-314325" lvl="0" marL="457200" rtl="0" algn="l">
              <a:lnSpc>
                <a:spcPct val="100000"/>
              </a:lnSpc>
              <a:spcBef>
                <a:spcPts val="1000"/>
              </a:spcBef>
              <a:spcAft>
                <a:spcPts val="0"/>
              </a:spcAft>
              <a:buClr>
                <a:srgbClr val="EA90FF"/>
              </a:buClr>
              <a:buSzPts val="1350"/>
              <a:buFont typeface="DM Sans"/>
              <a:buChar char="✓"/>
            </a:pPr>
            <a:r>
              <a:rPr lang="es" sz="1350">
                <a:solidFill>
                  <a:schemeClr val="dk1"/>
                </a:solidFill>
                <a:highlight>
                  <a:schemeClr val="lt1"/>
                </a:highlight>
                <a:latin typeface="DM Sans"/>
                <a:ea typeface="DM Sans"/>
                <a:cs typeface="DM Sans"/>
                <a:sym typeface="DM Sans"/>
              </a:rPr>
              <a:t>Para cada municipio, ¿Durante qué horas es más probable que ocurran accidentes?</a:t>
            </a:r>
            <a:endParaRPr sz="1350">
              <a:solidFill>
                <a:schemeClr val="dk1"/>
              </a:solidFill>
              <a:highlight>
                <a:schemeClr val="lt1"/>
              </a:highlight>
              <a:latin typeface="DM Sans"/>
              <a:ea typeface="DM Sans"/>
              <a:cs typeface="DM Sans"/>
              <a:sym typeface="DM Sans"/>
            </a:endParaRPr>
          </a:p>
          <a:p>
            <a:pPr indent="-314325" lvl="0" marL="457200" rtl="0" algn="l">
              <a:lnSpc>
                <a:spcPct val="100000"/>
              </a:lnSpc>
              <a:spcBef>
                <a:spcPts val="1000"/>
              </a:spcBef>
              <a:spcAft>
                <a:spcPts val="0"/>
              </a:spcAft>
              <a:buClr>
                <a:srgbClr val="EA90FF"/>
              </a:buClr>
              <a:buSzPts val="1350"/>
              <a:buFont typeface="DM Sans"/>
              <a:buChar char="✓"/>
            </a:pPr>
            <a:r>
              <a:rPr lang="es" sz="1350">
                <a:solidFill>
                  <a:schemeClr val="dk1"/>
                </a:solidFill>
                <a:highlight>
                  <a:schemeClr val="lt1"/>
                </a:highlight>
                <a:latin typeface="DM Sans"/>
                <a:ea typeface="DM Sans"/>
                <a:cs typeface="DM Sans"/>
                <a:sym typeface="DM Sans"/>
              </a:rPr>
              <a:t>¿Cuáles son las cinco principales causas de accidentes en la ciudad? ¿Qué tipo de vehículos están involucrados?</a:t>
            </a:r>
            <a:endParaRPr sz="1350">
              <a:solidFill>
                <a:schemeClr val="dk1"/>
              </a:solidFill>
              <a:highlight>
                <a:srgbClr val="EAFF6A"/>
              </a:highlight>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sz="1350">
              <a:latin typeface="DM Sans"/>
              <a:ea typeface="DM Sans"/>
              <a:cs typeface="DM Sans"/>
              <a:sym typeface="DM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g12f2e36dea4_0_233"/>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4</a:t>
            </a:r>
            <a:r>
              <a:rPr b="1" lang="es" sz="4000">
                <a:solidFill>
                  <a:schemeClr val="dk1"/>
                </a:solidFill>
                <a:latin typeface="DM Sans"/>
                <a:ea typeface="DM Sans"/>
                <a:cs typeface="DM Sans"/>
                <a:sym typeface="DM Sans"/>
              </a:rPr>
              <a:t>.  Contexto analítico</a:t>
            </a:r>
            <a:endParaRPr b="1" i="0" sz="4000" u="none" cap="none" strike="noStrike">
              <a:solidFill>
                <a:schemeClr val="dk1"/>
              </a:solidFill>
              <a:latin typeface="DM Sans"/>
              <a:ea typeface="DM Sans"/>
              <a:cs typeface="DM Sans"/>
              <a:sym typeface="DM Sans"/>
            </a:endParaRPr>
          </a:p>
        </p:txBody>
      </p:sp>
      <p:sp>
        <p:nvSpPr>
          <p:cNvPr id="462" name="Google Shape;462;g12f2e36dea4_0_233"/>
          <p:cNvSpPr txBox="1"/>
          <p:nvPr/>
        </p:nvSpPr>
        <p:spPr>
          <a:xfrm>
            <a:off x="473350" y="1908175"/>
            <a:ext cx="3834600" cy="2778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lang="es" sz="1350">
                <a:solidFill>
                  <a:schemeClr val="dk1"/>
                </a:solidFill>
                <a:highlight>
                  <a:schemeClr val="lt1"/>
                </a:highlight>
                <a:latin typeface="DM Sans"/>
                <a:ea typeface="DM Sans"/>
                <a:cs typeface="DM Sans"/>
                <a:sym typeface="DM Sans"/>
              </a:rPr>
              <a:t>Se le proporciona un archivo .CSV (almacenado en la carpeta </a:t>
            </a:r>
            <a:r>
              <a:rPr lang="es" sz="1350">
                <a:solidFill>
                  <a:schemeClr val="dk1"/>
                </a:solidFill>
                <a:highlight>
                  <a:srgbClr val="E0FF00"/>
                </a:highlight>
                <a:latin typeface="DM Sans"/>
                <a:ea typeface="DM Sans"/>
                <a:cs typeface="DM Sans"/>
                <a:sym typeface="DM Sans"/>
              </a:rPr>
              <a:t>datos</a:t>
            </a:r>
            <a:r>
              <a:rPr lang="es" sz="1350">
                <a:solidFill>
                  <a:schemeClr val="dk1"/>
                </a:solidFill>
                <a:highlight>
                  <a:schemeClr val="lt1"/>
                </a:highlight>
                <a:latin typeface="DM Sans"/>
                <a:ea typeface="DM Sans"/>
                <a:cs typeface="DM Sans"/>
                <a:sym typeface="DM Sans"/>
              </a:rPr>
              <a:t>) que contiene detalles sobre cada accidente, por ejemplo, fecha, hora, ubicación del accidente, motivo del accidente, tipos de vehículos involucrados, recuento de lesiones y muertes. El delimitador en el archivo .CSV dado es “</a:t>
            </a:r>
            <a:r>
              <a:rPr lang="es" sz="1350">
                <a:solidFill>
                  <a:schemeClr val="dk1"/>
                </a:solidFill>
                <a:highlight>
                  <a:srgbClr val="E0FF00"/>
                </a:highlight>
                <a:latin typeface="DM Sans"/>
                <a:ea typeface="DM Sans"/>
                <a:cs typeface="DM Sans"/>
                <a:sym typeface="DM Sans"/>
              </a:rPr>
              <a:t>;”</a:t>
            </a:r>
            <a:r>
              <a:rPr lang="es" sz="1350">
                <a:solidFill>
                  <a:schemeClr val="dk1"/>
                </a:solidFill>
                <a:highlight>
                  <a:schemeClr val="lt1"/>
                </a:highlight>
                <a:latin typeface="DM Sans"/>
                <a:ea typeface="DM Sans"/>
                <a:cs typeface="DM Sans"/>
                <a:sym typeface="DM Sans"/>
              </a:rPr>
              <a:t> en lugar del predeterminado “,” . Debe realizar las siguientes tareas con los datos:</a:t>
            </a:r>
            <a:endParaRPr sz="1350">
              <a:solidFill>
                <a:schemeClr val="dk1"/>
              </a:solidFill>
              <a:highlight>
                <a:schemeClr val="lt1"/>
              </a:highlight>
              <a:latin typeface="DM Sans"/>
              <a:ea typeface="DM Sans"/>
              <a:cs typeface="DM Sans"/>
              <a:sym typeface="DM Sans"/>
            </a:endParaRPr>
          </a:p>
          <a:p>
            <a:pPr indent="0" lvl="0" marL="0" rtl="0" algn="l">
              <a:lnSpc>
                <a:spcPct val="100000"/>
              </a:lnSpc>
              <a:spcBef>
                <a:spcPts val="1200"/>
              </a:spcBef>
              <a:spcAft>
                <a:spcPts val="0"/>
              </a:spcAft>
              <a:buClr>
                <a:schemeClr val="dk1"/>
              </a:buClr>
              <a:buSzPts val="1100"/>
              <a:buFont typeface="Arial"/>
              <a:buNone/>
            </a:pPr>
            <a:r>
              <a:t/>
            </a:r>
            <a:endParaRPr sz="1350">
              <a:solidFill>
                <a:schemeClr val="dk1"/>
              </a:solidFill>
              <a:highlight>
                <a:schemeClr val="lt1"/>
              </a:highlight>
              <a:latin typeface="DM Sans"/>
              <a:ea typeface="DM Sans"/>
              <a:cs typeface="DM Sans"/>
              <a:sym typeface="DM Sans"/>
            </a:endParaRPr>
          </a:p>
          <a:p>
            <a:pPr indent="0" lvl="0" marL="0" marR="0" rtl="0" algn="l">
              <a:lnSpc>
                <a:spcPct val="100000"/>
              </a:lnSpc>
              <a:spcBef>
                <a:spcPts val="1200"/>
              </a:spcBef>
              <a:spcAft>
                <a:spcPts val="0"/>
              </a:spcAft>
              <a:buClr>
                <a:srgbClr val="000000"/>
              </a:buClr>
              <a:buSzPts val="1350"/>
              <a:buFont typeface="Arial"/>
              <a:buNone/>
            </a:pPr>
            <a:r>
              <a:t/>
            </a:r>
            <a:endParaRPr sz="1350">
              <a:latin typeface="DM Sans"/>
              <a:ea typeface="DM Sans"/>
              <a:cs typeface="DM Sans"/>
              <a:sym typeface="DM Sans"/>
            </a:endParaRPr>
          </a:p>
        </p:txBody>
      </p:sp>
      <p:sp>
        <p:nvSpPr>
          <p:cNvPr id="463" name="Google Shape;463;g12f2e36dea4_0_233"/>
          <p:cNvSpPr txBox="1"/>
          <p:nvPr/>
        </p:nvSpPr>
        <p:spPr>
          <a:xfrm>
            <a:off x="4527575" y="1908175"/>
            <a:ext cx="3834600" cy="2232000"/>
          </a:xfrm>
          <a:prstGeom prst="rect">
            <a:avLst/>
          </a:prstGeom>
          <a:noFill/>
          <a:ln>
            <a:noFill/>
          </a:ln>
        </p:spPr>
        <p:txBody>
          <a:bodyPr anchorCtr="0" anchor="t" bIns="91425" lIns="91425" spcFirstLastPara="1" rIns="91425" wrap="square" tIns="91425">
            <a:spAutoFit/>
          </a:bodyPr>
          <a:lstStyle/>
          <a:p>
            <a:pPr indent="-314325" lvl="0" marL="457200" rtl="0" algn="l">
              <a:lnSpc>
                <a:spcPct val="100000"/>
              </a:lnSpc>
              <a:spcBef>
                <a:spcPts val="1000"/>
              </a:spcBef>
              <a:spcAft>
                <a:spcPts val="0"/>
              </a:spcAft>
              <a:buClr>
                <a:srgbClr val="EA90FF"/>
              </a:buClr>
              <a:buSzPts val="1350"/>
              <a:buFont typeface="DM Sans"/>
              <a:buChar char="✓"/>
            </a:pPr>
            <a:r>
              <a:rPr lang="es" sz="1350">
                <a:solidFill>
                  <a:schemeClr val="dk1"/>
                </a:solidFill>
                <a:highlight>
                  <a:schemeClr val="lt1"/>
                </a:highlight>
                <a:latin typeface="DM Sans"/>
                <a:ea typeface="DM Sans"/>
                <a:cs typeface="DM Sans"/>
                <a:sym typeface="DM Sans"/>
              </a:rPr>
              <a:t>Extraer datos adicionales del municipio almacenados en un archivo JSON</a:t>
            </a:r>
            <a:endParaRPr sz="1350">
              <a:solidFill>
                <a:schemeClr val="dk1"/>
              </a:solidFill>
              <a:highlight>
                <a:schemeClr val="lt1"/>
              </a:highlight>
              <a:latin typeface="DM Sans"/>
              <a:ea typeface="DM Sans"/>
              <a:cs typeface="DM Sans"/>
              <a:sym typeface="DM Sans"/>
            </a:endParaRPr>
          </a:p>
          <a:p>
            <a:pPr indent="-314325" lvl="0" marL="457200" rtl="0" algn="l">
              <a:lnSpc>
                <a:spcPct val="100000"/>
              </a:lnSpc>
              <a:spcBef>
                <a:spcPts val="1000"/>
              </a:spcBef>
              <a:spcAft>
                <a:spcPts val="0"/>
              </a:spcAft>
              <a:buClr>
                <a:srgbClr val="EA90FF"/>
              </a:buClr>
              <a:buSzPts val="1350"/>
              <a:buFont typeface="DM Sans"/>
              <a:buChar char="✓"/>
            </a:pPr>
            <a:r>
              <a:rPr lang="es" sz="1350">
                <a:solidFill>
                  <a:schemeClr val="dk1"/>
                </a:solidFill>
                <a:highlight>
                  <a:schemeClr val="lt1"/>
                </a:highlight>
                <a:latin typeface="DM Sans"/>
                <a:ea typeface="DM Sans"/>
                <a:cs typeface="DM Sans"/>
                <a:sym typeface="DM Sans"/>
              </a:rPr>
              <a:t>Leer, transformar y preparar datos para su visualización.</a:t>
            </a:r>
            <a:endParaRPr sz="1350">
              <a:solidFill>
                <a:schemeClr val="dk1"/>
              </a:solidFill>
              <a:highlight>
                <a:schemeClr val="lt1"/>
              </a:highlight>
              <a:latin typeface="DM Sans"/>
              <a:ea typeface="DM Sans"/>
              <a:cs typeface="DM Sans"/>
              <a:sym typeface="DM Sans"/>
            </a:endParaRPr>
          </a:p>
          <a:p>
            <a:pPr indent="-314325" lvl="0" marL="457200" rtl="0" algn="l">
              <a:lnSpc>
                <a:spcPct val="100000"/>
              </a:lnSpc>
              <a:spcBef>
                <a:spcPts val="1000"/>
              </a:spcBef>
              <a:spcAft>
                <a:spcPts val="0"/>
              </a:spcAft>
              <a:buClr>
                <a:srgbClr val="EA90FF"/>
              </a:buClr>
              <a:buSzPts val="1350"/>
              <a:buFont typeface="DM Sans"/>
              <a:buChar char="✓"/>
            </a:pPr>
            <a:r>
              <a:rPr lang="es" sz="1350">
                <a:solidFill>
                  <a:schemeClr val="dk1"/>
                </a:solidFill>
                <a:highlight>
                  <a:schemeClr val="lt1"/>
                </a:highlight>
                <a:latin typeface="DM Sans"/>
                <a:ea typeface="DM Sans"/>
                <a:cs typeface="DM Sans"/>
                <a:sym typeface="DM Sans"/>
              </a:rPr>
              <a:t>Realizar análisis y construir visualizaciones de los datos para identificar patrones.</a:t>
            </a:r>
            <a:endParaRPr sz="1350">
              <a:solidFill>
                <a:schemeClr val="dk1"/>
              </a:solidFill>
              <a:highlight>
                <a:srgbClr val="EAFF6A"/>
              </a:highlight>
              <a:latin typeface="DM Sans"/>
              <a:ea typeface="DM Sans"/>
              <a:cs typeface="DM Sans"/>
              <a:sym typeface="DM Sans"/>
            </a:endParaRPr>
          </a:p>
          <a:p>
            <a:pPr indent="0" lvl="0" marL="0" marR="0" rtl="0" algn="l">
              <a:lnSpc>
                <a:spcPct val="100000"/>
              </a:lnSpc>
              <a:spcBef>
                <a:spcPts val="1000"/>
              </a:spcBef>
              <a:spcAft>
                <a:spcPts val="0"/>
              </a:spcAft>
              <a:buClr>
                <a:srgbClr val="000000"/>
              </a:buClr>
              <a:buSzPts val="1350"/>
              <a:buFont typeface="Arial"/>
              <a:buNone/>
            </a:pPr>
            <a:r>
              <a:t/>
            </a:r>
            <a:endParaRPr sz="1350">
              <a:latin typeface="DM Sans"/>
              <a:ea typeface="DM Sans"/>
              <a:cs typeface="DM Sans"/>
              <a:sym typeface="DM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g12f2e36dea4_0_248"/>
          <p:cNvSpPr txBox="1"/>
          <p:nvPr/>
        </p:nvSpPr>
        <p:spPr>
          <a:xfrm>
            <a:off x="1383750" y="468325"/>
            <a:ext cx="63765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lang="es" sz="3500">
                <a:solidFill>
                  <a:schemeClr val="lt1"/>
                </a:solidFill>
                <a:latin typeface="DM Sans"/>
                <a:ea typeface="DM Sans"/>
                <a:cs typeface="DM Sans"/>
                <a:sym typeface="DM Sans"/>
              </a:rPr>
              <a:t>Datos - columnas de interés</a:t>
            </a:r>
            <a:endParaRPr b="1" i="0" sz="3500" u="none" cap="none" strike="noStrike">
              <a:solidFill>
                <a:schemeClr val="lt1"/>
              </a:solidFill>
              <a:latin typeface="DM Sans"/>
              <a:ea typeface="DM Sans"/>
              <a:cs typeface="DM Sans"/>
              <a:sym typeface="DM Sans"/>
            </a:endParaRPr>
          </a:p>
        </p:txBody>
      </p:sp>
      <p:sp>
        <p:nvSpPr>
          <p:cNvPr id="469" name="Google Shape;469;g12f2e36dea4_0_248"/>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g12f2e36dea4_0_248"/>
          <p:cNvSpPr txBox="1"/>
          <p:nvPr/>
        </p:nvSpPr>
        <p:spPr>
          <a:xfrm>
            <a:off x="1028675" y="1388650"/>
            <a:ext cx="3359700" cy="29184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100"/>
              </a:spcBef>
              <a:spcAft>
                <a:spcPts val="0"/>
              </a:spcAft>
              <a:buClr>
                <a:schemeClr val="dk1"/>
              </a:buClr>
              <a:buSzPts val="1200"/>
              <a:buFont typeface="Helvetica Neue"/>
              <a:buAutoNum type="arabicPeriod"/>
            </a:pPr>
            <a:r>
              <a:rPr b="1" lang="es" sz="1200">
                <a:solidFill>
                  <a:schemeClr val="dk1"/>
                </a:solidFill>
                <a:latin typeface="DM Sans"/>
                <a:ea typeface="DM Sans"/>
                <a:cs typeface="DM Sans"/>
                <a:sym typeface="DM Sans"/>
              </a:rPr>
              <a:t>BOROUGH</a:t>
            </a:r>
            <a:r>
              <a:rPr lang="es" sz="1200">
                <a:solidFill>
                  <a:schemeClr val="dk1"/>
                </a:solidFill>
                <a:latin typeface="DM Sans"/>
                <a:ea typeface="DM Sans"/>
                <a:cs typeface="DM Sans"/>
                <a:sym typeface="DM Sans"/>
              </a:rPr>
              <a:t>: el municipio en el que ocurrió el accidente</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Helvetica Neue"/>
              <a:buAutoNum type="arabicPeriod"/>
            </a:pPr>
            <a:r>
              <a:rPr b="1" lang="es" sz="1200">
                <a:solidFill>
                  <a:schemeClr val="dk1"/>
                </a:solidFill>
                <a:latin typeface="DM Sans"/>
                <a:ea typeface="DM Sans"/>
                <a:cs typeface="DM Sans"/>
                <a:sym typeface="DM Sans"/>
              </a:rPr>
              <a:t>COLLISION_ID</a:t>
            </a:r>
            <a:r>
              <a:rPr lang="es" sz="1200">
                <a:solidFill>
                  <a:schemeClr val="dk1"/>
                </a:solidFill>
                <a:latin typeface="DM Sans"/>
                <a:ea typeface="DM Sans"/>
                <a:cs typeface="DM Sans"/>
                <a:sym typeface="DM Sans"/>
              </a:rPr>
              <a:t>: un identificador único para esta colisión</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Helvetica Neue"/>
              <a:buAutoNum type="arabicPeriod"/>
            </a:pPr>
            <a:r>
              <a:rPr b="1" lang="es" sz="1200">
                <a:solidFill>
                  <a:schemeClr val="dk1"/>
                </a:solidFill>
                <a:latin typeface="DM Sans"/>
                <a:ea typeface="DM Sans"/>
                <a:cs typeface="DM Sans"/>
                <a:sym typeface="DM Sans"/>
              </a:rPr>
              <a:t>CONTRIBUTING FACTOR VEHICLE (1, 2, 3, 4, 5)</a:t>
            </a:r>
            <a:r>
              <a:rPr lang="es" sz="1200">
                <a:solidFill>
                  <a:schemeClr val="dk1"/>
                </a:solidFill>
                <a:latin typeface="DM Sans"/>
                <a:ea typeface="DM Sans"/>
                <a:cs typeface="DM Sans"/>
                <a:sym typeface="DM Sans"/>
              </a:rPr>
              <a:t>: Motivos del accidente</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Helvetica Neue"/>
              <a:buAutoNum type="arabicPeriod"/>
            </a:pPr>
            <a:r>
              <a:rPr b="1" lang="es" sz="1200">
                <a:solidFill>
                  <a:schemeClr val="dk1"/>
                </a:solidFill>
                <a:latin typeface="DM Sans"/>
                <a:ea typeface="DM Sans"/>
                <a:cs typeface="DM Sans"/>
                <a:sym typeface="DM Sans"/>
              </a:rPr>
              <a:t>CROSS STREET NAME</a:t>
            </a:r>
            <a:r>
              <a:rPr lang="es" sz="1200">
                <a:solidFill>
                  <a:schemeClr val="dk1"/>
                </a:solidFill>
                <a:latin typeface="DM Sans"/>
                <a:ea typeface="DM Sans"/>
                <a:cs typeface="DM Sans"/>
                <a:sym typeface="DM Sans"/>
              </a:rPr>
              <a:t>: Calle transversal más cercana al lugar del accidente</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Helvetica Neue"/>
              <a:buAutoNum type="arabicPeriod"/>
            </a:pPr>
            <a:r>
              <a:rPr b="1" lang="es" sz="1200">
                <a:solidFill>
                  <a:schemeClr val="dk1"/>
                </a:solidFill>
                <a:latin typeface="DM Sans"/>
                <a:ea typeface="DM Sans"/>
                <a:cs typeface="DM Sans"/>
                <a:sym typeface="DM Sans"/>
              </a:rPr>
              <a:t>DATE</a:t>
            </a:r>
            <a:r>
              <a:rPr lang="es" sz="1200">
                <a:solidFill>
                  <a:schemeClr val="dk1"/>
                </a:solidFill>
                <a:latin typeface="DM Sans"/>
                <a:ea typeface="DM Sans"/>
                <a:cs typeface="DM Sans"/>
                <a:sym typeface="DM Sans"/>
              </a:rPr>
              <a:t>: Fecha del accidente</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Helvetica Neue"/>
              <a:buAutoNum type="arabicPeriod"/>
            </a:pPr>
            <a:r>
              <a:rPr b="1" lang="es" sz="1200">
                <a:solidFill>
                  <a:schemeClr val="dk1"/>
                </a:solidFill>
                <a:latin typeface="DM Sans"/>
                <a:ea typeface="DM Sans"/>
                <a:cs typeface="DM Sans"/>
                <a:sym typeface="DM Sans"/>
              </a:rPr>
              <a:t>TIME</a:t>
            </a:r>
            <a:r>
              <a:rPr lang="es" sz="1200">
                <a:solidFill>
                  <a:schemeClr val="dk1"/>
                </a:solidFill>
                <a:latin typeface="DM Sans"/>
                <a:ea typeface="DM Sans"/>
                <a:cs typeface="DM Sans"/>
                <a:sym typeface="DM Sans"/>
              </a:rPr>
              <a:t>: Hora del accidente</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Helvetica Neue"/>
              <a:buAutoNum type="arabicPeriod"/>
            </a:pPr>
            <a:r>
              <a:rPr b="1" lang="es" sz="1200">
                <a:solidFill>
                  <a:schemeClr val="dk1"/>
                </a:solidFill>
                <a:latin typeface="DM Sans"/>
                <a:ea typeface="DM Sans"/>
                <a:cs typeface="DM Sans"/>
                <a:sym typeface="DM Sans"/>
              </a:rPr>
              <a:t>LATITUDE</a:t>
            </a:r>
            <a:r>
              <a:rPr lang="es" sz="1200">
                <a:solidFill>
                  <a:schemeClr val="dk1"/>
                </a:solidFill>
                <a:latin typeface="DM Sans"/>
                <a:ea typeface="DM Sans"/>
                <a:cs typeface="DM Sans"/>
                <a:sym typeface="DM Sans"/>
              </a:rPr>
              <a:t>: Latitud del accidente</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Helvetica Neue"/>
              <a:buAutoNum type="arabicPeriod"/>
            </a:pPr>
            <a:r>
              <a:rPr b="1" lang="es" sz="1200">
                <a:solidFill>
                  <a:schemeClr val="dk1"/>
                </a:solidFill>
                <a:latin typeface="DM Sans"/>
                <a:ea typeface="DM Sans"/>
                <a:cs typeface="DM Sans"/>
                <a:sym typeface="DM Sans"/>
              </a:rPr>
              <a:t>LONGITUDE</a:t>
            </a:r>
            <a:r>
              <a:rPr lang="es" sz="1200">
                <a:solidFill>
                  <a:schemeClr val="dk1"/>
                </a:solidFill>
                <a:latin typeface="DM Sans"/>
                <a:ea typeface="DM Sans"/>
                <a:cs typeface="DM Sans"/>
                <a:sym typeface="DM Sans"/>
              </a:rPr>
              <a:t>: Longitud del accidente</a:t>
            </a:r>
            <a:endParaRPr sz="1350">
              <a:latin typeface="DM Sans"/>
              <a:ea typeface="DM Sans"/>
              <a:cs typeface="DM Sans"/>
              <a:sym typeface="DM Sans"/>
            </a:endParaRPr>
          </a:p>
        </p:txBody>
      </p:sp>
      <p:sp>
        <p:nvSpPr>
          <p:cNvPr id="471" name="Google Shape;471;g12f2e36dea4_0_248"/>
          <p:cNvSpPr txBox="1"/>
          <p:nvPr/>
        </p:nvSpPr>
        <p:spPr>
          <a:xfrm>
            <a:off x="4571500" y="1042050"/>
            <a:ext cx="3359700" cy="305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100"/>
              </a:spcBef>
              <a:spcAft>
                <a:spcPts val="0"/>
              </a:spcAft>
              <a:buNone/>
            </a:pPr>
            <a:r>
              <a:t/>
            </a:r>
            <a:endParaRPr sz="1200">
              <a:solidFill>
                <a:schemeClr val="dk1"/>
              </a:solidFill>
              <a:highlight>
                <a:schemeClr val="lt1"/>
              </a:highlight>
              <a:latin typeface="DM Sans"/>
              <a:ea typeface="DM Sans"/>
              <a:cs typeface="DM Sans"/>
              <a:sym typeface="DM Sans"/>
            </a:endParaRPr>
          </a:p>
          <a:p>
            <a:pPr indent="-304800" lvl="0" marL="457200" rtl="0" algn="l">
              <a:lnSpc>
                <a:spcPct val="115000"/>
              </a:lnSpc>
              <a:spcBef>
                <a:spcPts val="1100"/>
              </a:spcBef>
              <a:spcAft>
                <a:spcPts val="0"/>
              </a:spcAft>
              <a:buClr>
                <a:schemeClr val="dk1"/>
              </a:buClr>
              <a:buSzPts val="1200"/>
              <a:buFont typeface="Helvetica Neue"/>
              <a:buAutoNum type="arabicPeriod" startAt="9"/>
            </a:pPr>
            <a:r>
              <a:rPr b="1" lang="es" sz="1200">
                <a:solidFill>
                  <a:schemeClr val="dk1"/>
                </a:solidFill>
                <a:latin typeface="DM Sans"/>
                <a:ea typeface="DM Sans"/>
                <a:cs typeface="DM Sans"/>
                <a:sym typeface="DM Sans"/>
              </a:rPr>
              <a:t>NUMBER OF (CYCLISTS, MOTORISTS, PEDESTRIANS) INJURED</a:t>
            </a:r>
            <a:r>
              <a:rPr lang="es" sz="1200">
                <a:solidFill>
                  <a:schemeClr val="dk1"/>
                </a:solidFill>
                <a:latin typeface="DM Sans"/>
                <a:ea typeface="DM Sans"/>
                <a:cs typeface="DM Sans"/>
                <a:sym typeface="DM Sans"/>
              </a:rPr>
              <a:t>: Lesión </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Helvetica Neue"/>
              <a:buAutoNum type="arabicPeriod" startAt="9"/>
            </a:pPr>
            <a:r>
              <a:rPr b="1" lang="es" sz="1200">
                <a:solidFill>
                  <a:schemeClr val="dk1"/>
                </a:solidFill>
                <a:latin typeface="DM Sans"/>
                <a:ea typeface="DM Sans"/>
                <a:cs typeface="DM Sans"/>
                <a:sym typeface="DM Sans"/>
              </a:rPr>
              <a:t>NUMBER OF (CYCLISTS, MOTORISTS, PEDESTRIANS) DEATHS</a:t>
            </a:r>
            <a:r>
              <a:rPr lang="es" sz="1200">
                <a:solidFill>
                  <a:schemeClr val="dk1"/>
                </a:solidFill>
                <a:latin typeface="DM Sans"/>
                <a:ea typeface="DM Sans"/>
                <a:cs typeface="DM Sans"/>
                <a:sym typeface="DM Sans"/>
              </a:rPr>
              <a:t>: Categoría muerte </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Helvetica Neue"/>
              <a:buAutoNum type="arabicPeriod" startAt="9"/>
            </a:pPr>
            <a:r>
              <a:rPr b="1" lang="es" sz="1200">
                <a:solidFill>
                  <a:schemeClr val="dk1"/>
                </a:solidFill>
                <a:latin typeface="DM Sans"/>
                <a:ea typeface="DM Sans"/>
                <a:cs typeface="DM Sans"/>
                <a:sym typeface="DM Sans"/>
              </a:rPr>
              <a:t>ON STREET NAME</a:t>
            </a:r>
            <a:r>
              <a:rPr lang="es" sz="1200">
                <a:solidFill>
                  <a:schemeClr val="dk1"/>
                </a:solidFill>
                <a:latin typeface="DM Sans"/>
                <a:ea typeface="DM Sans"/>
                <a:cs typeface="DM Sans"/>
                <a:sym typeface="DM Sans"/>
              </a:rPr>
              <a:t>: Calle donde ocurrió el accidente</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Helvetica Neue"/>
              <a:buAutoNum type="arabicPeriod" startAt="9"/>
            </a:pPr>
            <a:r>
              <a:rPr b="1" lang="es" sz="1200">
                <a:solidFill>
                  <a:schemeClr val="dk1"/>
                </a:solidFill>
                <a:latin typeface="DM Sans"/>
                <a:ea typeface="DM Sans"/>
                <a:cs typeface="DM Sans"/>
                <a:sym typeface="DM Sans"/>
              </a:rPr>
              <a:t>VEHICLE TYPE CODE(1, 2, 3, 4, 5)</a:t>
            </a:r>
            <a:r>
              <a:rPr lang="es" sz="1200">
                <a:solidFill>
                  <a:schemeClr val="dk1"/>
                </a:solidFill>
                <a:latin typeface="DM Sans"/>
                <a:ea typeface="DM Sans"/>
                <a:cs typeface="DM Sans"/>
                <a:sym typeface="DM Sans"/>
              </a:rPr>
              <a:t>: Tipos de vehículos involucrados en el accidente</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Helvetica Neue"/>
              <a:buAutoNum type="arabicPeriod" startAt="9"/>
            </a:pPr>
            <a:r>
              <a:rPr b="1" lang="es" sz="1200">
                <a:solidFill>
                  <a:schemeClr val="dk1"/>
                </a:solidFill>
                <a:latin typeface="DM Sans"/>
                <a:ea typeface="DM Sans"/>
                <a:cs typeface="DM Sans"/>
                <a:sym typeface="DM Sans"/>
              </a:rPr>
              <a:t>ZIP CODE</a:t>
            </a:r>
            <a:r>
              <a:rPr lang="es" sz="1200">
                <a:solidFill>
                  <a:schemeClr val="dk1"/>
                </a:solidFill>
                <a:latin typeface="DM Sans"/>
                <a:ea typeface="DM Sans"/>
                <a:cs typeface="DM Sans"/>
                <a:sym typeface="DM Sans"/>
              </a:rPr>
              <a:t>: código postal del lugar del accidente</a:t>
            </a:r>
            <a:endParaRPr sz="1350">
              <a:latin typeface="DM Sans"/>
              <a:ea typeface="DM Sans"/>
              <a:cs typeface="DM Sans"/>
              <a:sym typeface="DM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g12f2e36dea4_0_260"/>
          <p:cNvSpPr txBox="1"/>
          <p:nvPr/>
        </p:nvSpPr>
        <p:spPr>
          <a:xfrm>
            <a:off x="1383750" y="468325"/>
            <a:ext cx="63765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lang="es" sz="3500">
                <a:solidFill>
                  <a:schemeClr val="lt1"/>
                </a:solidFill>
                <a:latin typeface="DM Sans"/>
                <a:ea typeface="DM Sans"/>
                <a:cs typeface="DM Sans"/>
                <a:sym typeface="DM Sans"/>
              </a:rPr>
              <a:t>Datos - columnas de interés</a:t>
            </a:r>
            <a:endParaRPr b="1" i="0" sz="3500" u="none" cap="none" strike="noStrike">
              <a:solidFill>
                <a:schemeClr val="lt1"/>
              </a:solidFill>
              <a:latin typeface="DM Sans"/>
              <a:ea typeface="DM Sans"/>
              <a:cs typeface="DM Sans"/>
              <a:sym typeface="DM Sans"/>
            </a:endParaRPr>
          </a:p>
        </p:txBody>
      </p:sp>
      <p:sp>
        <p:nvSpPr>
          <p:cNvPr id="477" name="Google Shape;477;g12f2e36dea4_0_260"/>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78" name="Google Shape;478;g12f2e36dea4_0_260"/>
          <p:cNvPicPr preferRelativeResize="0"/>
          <p:nvPr/>
        </p:nvPicPr>
        <p:blipFill>
          <a:blip r:embed="rId3">
            <a:alphaModFix/>
          </a:blip>
          <a:stretch>
            <a:fillRect/>
          </a:stretch>
        </p:blipFill>
        <p:spPr>
          <a:xfrm>
            <a:off x="1129912" y="1535250"/>
            <a:ext cx="6884175" cy="262520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g12f2e36dea4_0_268"/>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5</a:t>
            </a:r>
            <a:r>
              <a:rPr b="1" lang="es" sz="4000">
                <a:solidFill>
                  <a:schemeClr val="dk1"/>
                </a:solidFill>
                <a:latin typeface="DM Sans"/>
                <a:ea typeface="DM Sans"/>
                <a:cs typeface="DM Sans"/>
                <a:sym typeface="DM Sans"/>
              </a:rPr>
              <a:t>.  Exploratory Data Analysis</a:t>
            </a:r>
            <a:endParaRPr b="1" i="0" sz="4000" u="none" cap="none" strike="noStrike">
              <a:solidFill>
                <a:schemeClr val="dk1"/>
              </a:solidFill>
              <a:latin typeface="DM Sans"/>
              <a:ea typeface="DM Sans"/>
              <a:cs typeface="DM Sans"/>
              <a:sym typeface="DM Sans"/>
            </a:endParaRPr>
          </a:p>
        </p:txBody>
      </p:sp>
      <p:sp>
        <p:nvSpPr>
          <p:cNvPr id="484" name="Google Shape;484;g12f2e36dea4_0_268"/>
          <p:cNvSpPr txBox="1"/>
          <p:nvPr/>
        </p:nvSpPr>
        <p:spPr>
          <a:xfrm>
            <a:off x="473350" y="1908175"/>
            <a:ext cx="3834600" cy="25704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100"/>
              </a:spcBef>
              <a:spcAft>
                <a:spcPts val="0"/>
              </a:spcAft>
              <a:buClr>
                <a:schemeClr val="dk1"/>
              </a:buClr>
              <a:buSzPts val="1100"/>
              <a:buFont typeface="Arial"/>
              <a:buNone/>
            </a:pPr>
            <a:r>
              <a:rPr lang="es" sz="1350">
                <a:solidFill>
                  <a:schemeClr val="dk1"/>
                </a:solidFill>
                <a:highlight>
                  <a:schemeClr val="lt1"/>
                </a:highlight>
                <a:latin typeface="DM Sans"/>
                <a:ea typeface="DM Sans"/>
                <a:cs typeface="DM Sans"/>
                <a:sym typeface="DM Sans"/>
              </a:rPr>
              <a:t>Notamos que agosto de 2019 es el mes con el menor número de accidentes, esto probablemente se deba al hecho de que no hay un registro completo para este mes: </a:t>
            </a:r>
            <a:r>
              <a:rPr b="1" lang="es" sz="1350">
                <a:solidFill>
                  <a:schemeClr val="dk1"/>
                </a:solidFill>
                <a:highlight>
                  <a:srgbClr val="EAFF6A"/>
                </a:highlight>
                <a:latin typeface="DM Sans"/>
                <a:ea typeface="DM Sans"/>
                <a:cs typeface="DM Sans"/>
                <a:sym typeface="DM Sans"/>
              </a:rPr>
              <a:t>max(df['DATE']) = Timestamp('2019-08-24 00:00:00')</a:t>
            </a:r>
            <a:r>
              <a:rPr lang="es" sz="1350">
                <a:solidFill>
                  <a:schemeClr val="dk1"/>
                </a:solidFill>
                <a:highlight>
                  <a:srgbClr val="EAFF6A"/>
                </a:highlight>
                <a:latin typeface="DM Sans"/>
                <a:ea typeface="DM Sans"/>
                <a:cs typeface="DM Sans"/>
                <a:sym typeface="DM Sans"/>
              </a:rPr>
              <a:t>. </a:t>
            </a:r>
            <a:r>
              <a:rPr lang="es" sz="1350">
                <a:solidFill>
                  <a:schemeClr val="dk1"/>
                </a:solidFill>
                <a:highlight>
                  <a:schemeClr val="lt1"/>
                </a:highlight>
                <a:latin typeface="DM Sans"/>
                <a:ea typeface="DM Sans"/>
                <a:cs typeface="DM Sans"/>
                <a:sym typeface="DM Sans"/>
              </a:rPr>
              <a:t>Es decir, falta toda la última semana de datos.</a:t>
            </a:r>
            <a:endParaRPr sz="1350">
              <a:solidFill>
                <a:schemeClr val="dk1"/>
              </a:solidFill>
              <a:highlight>
                <a:schemeClr val="lt1"/>
              </a:highlight>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sz="1350">
              <a:solidFill>
                <a:schemeClr val="dk1"/>
              </a:solidFill>
              <a:highlight>
                <a:schemeClr val="lt1"/>
              </a:highlight>
              <a:latin typeface="DM Sans"/>
              <a:ea typeface="DM Sans"/>
              <a:cs typeface="DM Sans"/>
              <a:sym typeface="DM Sans"/>
            </a:endParaRPr>
          </a:p>
          <a:p>
            <a:pPr indent="0" lvl="0" marL="0" rtl="0" algn="l">
              <a:lnSpc>
                <a:spcPct val="100000"/>
              </a:lnSpc>
              <a:spcBef>
                <a:spcPts val="1200"/>
              </a:spcBef>
              <a:spcAft>
                <a:spcPts val="0"/>
              </a:spcAft>
              <a:buClr>
                <a:schemeClr val="dk1"/>
              </a:buClr>
              <a:buSzPts val="1100"/>
              <a:buFont typeface="Arial"/>
              <a:buNone/>
            </a:pPr>
            <a:r>
              <a:t/>
            </a:r>
            <a:endParaRPr sz="1350">
              <a:solidFill>
                <a:schemeClr val="dk1"/>
              </a:solidFill>
              <a:highlight>
                <a:schemeClr val="lt1"/>
              </a:highlight>
              <a:latin typeface="DM Sans"/>
              <a:ea typeface="DM Sans"/>
              <a:cs typeface="DM Sans"/>
              <a:sym typeface="DM Sans"/>
            </a:endParaRPr>
          </a:p>
          <a:p>
            <a:pPr indent="0" lvl="0" marL="0" marR="0" rtl="0" algn="l">
              <a:lnSpc>
                <a:spcPct val="100000"/>
              </a:lnSpc>
              <a:spcBef>
                <a:spcPts val="1200"/>
              </a:spcBef>
              <a:spcAft>
                <a:spcPts val="0"/>
              </a:spcAft>
              <a:buClr>
                <a:srgbClr val="000000"/>
              </a:buClr>
              <a:buSzPts val="1350"/>
              <a:buFont typeface="Arial"/>
              <a:buNone/>
            </a:pPr>
            <a:r>
              <a:t/>
            </a:r>
            <a:endParaRPr sz="1350">
              <a:latin typeface="DM Sans"/>
              <a:ea typeface="DM Sans"/>
              <a:cs typeface="DM Sans"/>
              <a:sym typeface="DM Sans"/>
            </a:endParaRPr>
          </a:p>
        </p:txBody>
      </p:sp>
      <p:sp>
        <p:nvSpPr>
          <p:cNvPr id="485" name="Google Shape;485;g12f2e36dea4_0_268"/>
          <p:cNvSpPr txBox="1"/>
          <p:nvPr/>
        </p:nvSpPr>
        <p:spPr>
          <a:xfrm>
            <a:off x="4527575" y="1908175"/>
            <a:ext cx="3834600" cy="2470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100"/>
              </a:spcBef>
              <a:spcAft>
                <a:spcPts val="0"/>
              </a:spcAft>
              <a:buClr>
                <a:schemeClr val="dk1"/>
              </a:buClr>
              <a:buSzPts val="1100"/>
              <a:buFont typeface="Arial"/>
              <a:buNone/>
            </a:pPr>
            <a:r>
              <a:rPr lang="es" sz="1350">
                <a:solidFill>
                  <a:schemeClr val="dk1"/>
                </a:solidFill>
                <a:highlight>
                  <a:schemeClr val="lt1"/>
                </a:highlight>
                <a:latin typeface="DM Sans"/>
                <a:ea typeface="DM Sans"/>
                <a:cs typeface="DM Sans"/>
                <a:sym typeface="DM Sans"/>
              </a:rPr>
              <a:t>Sin tener en cuenta este mes, la menor cantidad de accidentes parece ocurrir en febrero. Este es el mes del año con las temperaturas más bajas y las condiciones de la carretera pueden complicarse un poco. Por lo tanto, las personas pueden preferir usar el transporte público y evitar salir tanto como sea posible debido al clima frío. Esto contrasta con el verano, donde las personas tienden a salir y pueden ocurrir más accidentes.</a:t>
            </a:r>
            <a:endParaRPr sz="1350">
              <a:latin typeface="DM Sans"/>
              <a:ea typeface="DM Sans"/>
              <a:cs typeface="DM Sans"/>
              <a:sym typeface="DM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grpSp>
        <p:nvGrpSpPr>
          <p:cNvPr id="490" name="Google Shape;490;g12f2e36dea4_0_274"/>
          <p:cNvGrpSpPr/>
          <p:nvPr/>
        </p:nvGrpSpPr>
        <p:grpSpPr>
          <a:xfrm>
            <a:off x="2053741" y="1153238"/>
            <a:ext cx="5036522" cy="3317328"/>
            <a:chOff x="-81653" y="306928"/>
            <a:chExt cx="2965800" cy="4377000"/>
          </a:xfrm>
        </p:grpSpPr>
        <p:sp>
          <p:nvSpPr>
            <p:cNvPr id="491" name="Google Shape;491;g12f2e36dea4_0_274"/>
            <p:cNvSpPr/>
            <p:nvPr/>
          </p:nvSpPr>
          <p:spPr>
            <a:xfrm>
              <a:off x="-81653" y="306928"/>
              <a:ext cx="2965800" cy="4377000"/>
            </a:xfrm>
            <a:prstGeom prst="rect">
              <a:avLst/>
            </a:prstGeom>
            <a:solidFill>
              <a:schemeClr val="lt1"/>
            </a:solidFill>
            <a:ln cap="flat" cmpd="sng" w="9525">
              <a:solidFill>
                <a:srgbClr val="E8E7E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g12f2e36dea4_0_274"/>
            <p:cNvSpPr txBox="1"/>
            <p:nvPr/>
          </p:nvSpPr>
          <p:spPr>
            <a:xfrm>
              <a:off x="643447" y="2216125"/>
              <a:ext cx="1515600" cy="792000"/>
            </a:xfrm>
            <a:prstGeom prst="rect">
              <a:avLst/>
            </a:prstGeom>
            <a:noFill/>
            <a:ln cap="flat" cmpd="sng" w="9525">
              <a:solidFill>
                <a:srgbClr val="E8E7E3"/>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50"/>
                <a:buFont typeface="Arial"/>
                <a:buNone/>
              </a:pPr>
              <a:r>
                <a:rPr b="0" i="0" lang="es" sz="1350" u="none" cap="none" strike="noStrike">
                  <a:solidFill>
                    <a:srgbClr val="000000"/>
                  </a:solidFill>
                  <a:latin typeface="DM Sans"/>
                  <a:ea typeface="DM Sans"/>
                  <a:cs typeface="DM Sans"/>
                  <a:sym typeface="DM Sans"/>
                </a:rPr>
                <a:t>REEMPLAZAR </a:t>
              </a:r>
              <a:endParaRPr b="0" i="0" sz="1350" u="none" cap="none" strike="noStrike">
                <a:solidFill>
                  <a:srgbClr val="000000"/>
                </a:solidFill>
                <a:latin typeface="DM Sans"/>
                <a:ea typeface="DM Sans"/>
                <a:cs typeface="DM Sans"/>
                <a:sym typeface="DM Sans"/>
              </a:endParaRPr>
            </a:p>
            <a:p>
              <a:pPr indent="0" lvl="0" marL="0" marR="0" rtl="0" algn="ctr">
                <a:lnSpc>
                  <a:spcPct val="100000"/>
                </a:lnSpc>
                <a:spcBef>
                  <a:spcPts val="0"/>
                </a:spcBef>
                <a:spcAft>
                  <a:spcPts val="0"/>
                </a:spcAft>
                <a:buClr>
                  <a:srgbClr val="000000"/>
                </a:buClr>
                <a:buSzPts val="1350"/>
                <a:buFont typeface="Arial"/>
                <a:buNone/>
              </a:pPr>
              <a:r>
                <a:rPr b="0" i="0" lang="es" sz="1350" u="none" cap="none" strike="noStrike">
                  <a:solidFill>
                    <a:srgbClr val="000000"/>
                  </a:solidFill>
                  <a:latin typeface="DM Sans"/>
                  <a:ea typeface="DM Sans"/>
                  <a:cs typeface="DM Sans"/>
                  <a:sym typeface="DM Sans"/>
                </a:rPr>
                <a:t>POR VIDEO</a:t>
              </a:r>
              <a:endParaRPr b="0" i="0" sz="1350" u="none" cap="none" strike="noStrike">
                <a:solidFill>
                  <a:srgbClr val="000000"/>
                </a:solidFill>
                <a:latin typeface="DM Sans"/>
                <a:ea typeface="DM Sans"/>
                <a:cs typeface="DM Sans"/>
                <a:sym typeface="DM Sans"/>
              </a:endParaRPr>
            </a:p>
          </p:txBody>
        </p:sp>
      </p:grpSp>
      <p:sp>
        <p:nvSpPr>
          <p:cNvPr id="493" name="Google Shape;493;g12f2e36dea4_0_274"/>
          <p:cNvSpPr txBox="1"/>
          <p:nvPr/>
        </p:nvSpPr>
        <p:spPr>
          <a:xfrm>
            <a:off x="1375325" y="345975"/>
            <a:ext cx="63075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lang="es" sz="3500">
                <a:solidFill>
                  <a:schemeClr val="lt1"/>
                </a:solidFill>
                <a:latin typeface="DM Sans"/>
                <a:ea typeface="DM Sans"/>
                <a:cs typeface="DM Sans"/>
                <a:sym typeface="DM Sans"/>
              </a:rPr>
              <a:t>Accidentes por mes</a:t>
            </a:r>
            <a:endParaRPr b="1" i="0" sz="3500" u="none" cap="none" strike="noStrike">
              <a:solidFill>
                <a:schemeClr val="lt1"/>
              </a:solidFill>
              <a:latin typeface="DM Sans"/>
              <a:ea typeface="DM Sans"/>
              <a:cs typeface="DM Sans"/>
              <a:sym typeface="DM Sans"/>
            </a:endParaRPr>
          </a:p>
        </p:txBody>
      </p:sp>
      <p:pic>
        <p:nvPicPr>
          <p:cNvPr id="494" name="Google Shape;494;g12f2e36dea4_0_274"/>
          <p:cNvPicPr preferRelativeResize="0"/>
          <p:nvPr/>
        </p:nvPicPr>
        <p:blipFill>
          <a:blip r:embed="rId3">
            <a:alphaModFix/>
          </a:blip>
          <a:stretch>
            <a:fillRect/>
          </a:stretch>
        </p:blipFill>
        <p:spPr>
          <a:xfrm>
            <a:off x="2176200" y="1173463"/>
            <a:ext cx="4628282" cy="32768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grpSp>
        <p:nvGrpSpPr>
          <p:cNvPr id="499" name="Google Shape;499;g12f2e36dea4_0_284"/>
          <p:cNvGrpSpPr/>
          <p:nvPr/>
        </p:nvGrpSpPr>
        <p:grpSpPr>
          <a:xfrm>
            <a:off x="2053741" y="1508413"/>
            <a:ext cx="5036522" cy="3317328"/>
            <a:chOff x="-81653" y="306928"/>
            <a:chExt cx="2965800" cy="4377000"/>
          </a:xfrm>
        </p:grpSpPr>
        <p:sp>
          <p:nvSpPr>
            <p:cNvPr id="500" name="Google Shape;500;g12f2e36dea4_0_284"/>
            <p:cNvSpPr/>
            <p:nvPr/>
          </p:nvSpPr>
          <p:spPr>
            <a:xfrm>
              <a:off x="-81653" y="306928"/>
              <a:ext cx="2965800" cy="4377000"/>
            </a:xfrm>
            <a:prstGeom prst="rect">
              <a:avLst/>
            </a:prstGeom>
            <a:solidFill>
              <a:schemeClr val="lt1"/>
            </a:solidFill>
            <a:ln cap="flat" cmpd="sng" w="9525">
              <a:solidFill>
                <a:srgbClr val="E8E7E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g12f2e36dea4_0_284"/>
            <p:cNvSpPr txBox="1"/>
            <p:nvPr/>
          </p:nvSpPr>
          <p:spPr>
            <a:xfrm>
              <a:off x="643447" y="2216125"/>
              <a:ext cx="1515600" cy="792000"/>
            </a:xfrm>
            <a:prstGeom prst="rect">
              <a:avLst/>
            </a:prstGeom>
            <a:noFill/>
            <a:ln cap="flat" cmpd="sng" w="9525">
              <a:solidFill>
                <a:srgbClr val="E8E7E3"/>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50"/>
                <a:buFont typeface="Arial"/>
                <a:buNone/>
              </a:pPr>
              <a:r>
                <a:rPr b="0" i="0" lang="es" sz="1350" u="none" cap="none" strike="noStrike">
                  <a:solidFill>
                    <a:srgbClr val="000000"/>
                  </a:solidFill>
                  <a:latin typeface="DM Sans"/>
                  <a:ea typeface="DM Sans"/>
                  <a:cs typeface="DM Sans"/>
                  <a:sym typeface="DM Sans"/>
                </a:rPr>
                <a:t>REEMPLAZAR </a:t>
              </a:r>
              <a:endParaRPr b="0" i="0" sz="1350" u="none" cap="none" strike="noStrike">
                <a:solidFill>
                  <a:srgbClr val="000000"/>
                </a:solidFill>
                <a:latin typeface="DM Sans"/>
                <a:ea typeface="DM Sans"/>
                <a:cs typeface="DM Sans"/>
                <a:sym typeface="DM Sans"/>
              </a:endParaRPr>
            </a:p>
            <a:p>
              <a:pPr indent="0" lvl="0" marL="0" marR="0" rtl="0" algn="ctr">
                <a:lnSpc>
                  <a:spcPct val="100000"/>
                </a:lnSpc>
                <a:spcBef>
                  <a:spcPts val="0"/>
                </a:spcBef>
                <a:spcAft>
                  <a:spcPts val="0"/>
                </a:spcAft>
                <a:buClr>
                  <a:srgbClr val="000000"/>
                </a:buClr>
                <a:buSzPts val="1350"/>
                <a:buFont typeface="Arial"/>
                <a:buNone/>
              </a:pPr>
              <a:r>
                <a:rPr b="0" i="0" lang="es" sz="1350" u="none" cap="none" strike="noStrike">
                  <a:solidFill>
                    <a:srgbClr val="000000"/>
                  </a:solidFill>
                  <a:latin typeface="DM Sans"/>
                  <a:ea typeface="DM Sans"/>
                  <a:cs typeface="DM Sans"/>
                  <a:sym typeface="DM Sans"/>
                </a:rPr>
                <a:t>POR VIDEO</a:t>
              </a:r>
              <a:endParaRPr b="0" i="0" sz="1350" u="none" cap="none" strike="noStrike">
                <a:solidFill>
                  <a:srgbClr val="000000"/>
                </a:solidFill>
                <a:latin typeface="DM Sans"/>
                <a:ea typeface="DM Sans"/>
                <a:cs typeface="DM Sans"/>
                <a:sym typeface="DM Sans"/>
              </a:endParaRPr>
            </a:p>
          </p:txBody>
        </p:sp>
      </p:grpSp>
      <p:sp>
        <p:nvSpPr>
          <p:cNvPr id="502" name="Google Shape;502;g12f2e36dea4_0_284"/>
          <p:cNvSpPr txBox="1"/>
          <p:nvPr/>
        </p:nvSpPr>
        <p:spPr>
          <a:xfrm>
            <a:off x="1158000" y="308825"/>
            <a:ext cx="6828000" cy="11544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lang="es" sz="3500">
                <a:solidFill>
                  <a:schemeClr val="lt1"/>
                </a:solidFill>
                <a:latin typeface="DM Sans"/>
                <a:ea typeface="DM Sans"/>
                <a:cs typeface="DM Sans"/>
                <a:sym typeface="DM Sans"/>
              </a:rPr>
              <a:t>Distribución de horas con mayor cantidad de accidentes</a:t>
            </a:r>
            <a:endParaRPr b="1" i="0" sz="3500" u="none" cap="none" strike="noStrike">
              <a:solidFill>
                <a:schemeClr val="lt1"/>
              </a:solidFill>
              <a:latin typeface="DM Sans"/>
              <a:ea typeface="DM Sans"/>
              <a:cs typeface="DM Sans"/>
              <a:sym typeface="DM Sans"/>
            </a:endParaRPr>
          </a:p>
        </p:txBody>
      </p:sp>
      <p:pic>
        <p:nvPicPr>
          <p:cNvPr id="503" name="Google Shape;503;g12f2e36dea4_0_284"/>
          <p:cNvPicPr preferRelativeResize="0"/>
          <p:nvPr/>
        </p:nvPicPr>
        <p:blipFill>
          <a:blip r:embed="rId3">
            <a:alphaModFix/>
          </a:blip>
          <a:stretch>
            <a:fillRect/>
          </a:stretch>
        </p:blipFill>
        <p:spPr>
          <a:xfrm>
            <a:off x="2131475" y="1463225"/>
            <a:ext cx="4881025" cy="33838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g12f2e36dea4_0_354"/>
          <p:cNvSpPr txBox="1"/>
          <p:nvPr/>
        </p:nvSpPr>
        <p:spPr>
          <a:xfrm>
            <a:off x="517725" y="1273425"/>
            <a:ext cx="3608400" cy="33504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s" sz="1350">
                <a:solidFill>
                  <a:schemeClr val="dk1"/>
                </a:solidFill>
                <a:highlight>
                  <a:srgbClr val="FFFFFF"/>
                </a:highlight>
                <a:latin typeface="DM Sans"/>
                <a:ea typeface="DM Sans"/>
                <a:cs typeface="DM Sans"/>
                <a:sym typeface="DM Sans"/>
              </a:rPr>
              <a:t>Hay relativamente menos accidentes los fines de semana.</a:t>
            </a:r>
            <a:endParaRPr sz="1350">
              <a:solidFill>
                <a:schemeClr val="dk1"/>
              </a:solidFill>
              <a:highlight>
                <a:srgbClr val="FFFFFF"/>
              </a:highlight>
              <a:latin typeface="DM Sans"/>
              <a:ea typeface="DM Sans"/>
              <a:cs typeface="DM Sans"/>
              <a:sym typeface="DM Sans"/>
            </a:endParaRPr>
          </a:p>
          <a:p>
            <a:pPr indent="0" lvl="0" marL="0" rtl="0" algn="l">
              <a:lnSpc>
                <a:spcPct val="100000"/>
              </a:lnSpc>
              <a:spcBef>
                <a:spcPts val="1000"/>
              </a:spcBef>
              <a:spcAft>
                <a:spcPts val="0"/>
              </a:spcAft>
              <a:buNone/>
            </a:pPr>
            <a:r>
              <a:rPr lang="es" sz="1350">
                <a:solidFill>
                  <a:schemeClr val="dk1"/>
                </a:solidFill>
                <a:highlight>
                  <a:srgbClr val="FFFFFF"/>
                </a:highlight>
                <a:latin typeface="DM Sans"/>
                <a:ea typeface="DM Sans"/>
                <a:cs typeface="DM Sans"/>
                <a:sym typeface="DM Sans"/>
              </a:rPr>
              <a:t>Podemos ver que Brooklyn y Queens tienen un número muy alto de accidentes en relación con los otros tres condados. Pero, ¿Qué tal por milla cuadrada? 🤔</a:t>
            </a:r>
            <a:endParaRPr sz="1350">
              <a:solidFill>
                <a:schemeClr val="dk1"/>
              </a:solidFill>
              <a:highlight>
                <a:srgbClr val="FFFFFF"/>
              </a:highlight>
              <a:latin typeface="DM Sans"/>
              <a:ea typeface="DM Sans"/>
              <a:cs typeface="DM Sans"/>
              <a:sym typeface="DM Sans"/>
            </a:endParaRPr>
          </a:p>
          <a:p>
            <a:pPr indent="0" lvl="0" marL="0" rtl="0" algn="l">
              <a:lnSpc>
                <a:spcPct val="100000"/>
              </a:lnSpc>
              <a:spcBef>
                <a:spcPts val="1000"/>
              </a:spcBef>
              <a:spcAft>
                <a:spcPts val="0"/>
              </a:spcAft>
              <a:buNone/>
            </a:pPr>
            <a:r>
              <a:rPr lang="es" sz="1350">
                <a:solidFill>
                  <a:schemeClr val="dk1"/>
                </a:solidFill>
                <a:highlight>
                  <a:srgbClr val="FFFFFF"/>
                </a:highlight>
                <a:latin typeface="DM Sans"/>
                <a:ea typeface="DM Sans"/>
                <a:cs typeface="DM Sans"/>
                <a:sym typeface="DM Sans"/>
              </a:rPr>
              <a:t>Al mirar el parámetro </a:t>
            </a:r>
            <a:r>
              <a:rPr b="1" lang="es" sz="1350">
                <a:solidFill>
                  <a:schemeClr val="dk1"/>
                </a:solidFill>
                <a:highlight>
                  <a:srgbClr val="EAFF6A"/>
                </a:highlight>
                <a:latin typeface="DM Sans"/>
                <a:ea typeface="DM Sans"/>
                <a:cs typeface="DM Sans"/>
                <a:sym typeface="DM Sans"/>
              </a:rPr>
              <a:t>accident_per_sq_mi</a:t>
            </a:r>
            <a:r>
              <a:rPr lang="es" sz="1350">
                <a:solidFill>
                  <a:schemeClr val="dk1"/>
                </a:solidFill>
                <a:highlight>
                  <a:srgbClr val="EAFF6A"/>
                </a:highlight>
                <a:latin typeface="DM Sans"/>
                <a:ea typeface="DM Sans"/>
                <a:cs typeface="DM Sans"/>
                <a:sym typeface="DM Sans"/>
              </a:rPr>
              <a:t>,</a:t>
            </a:r>
            <a:r>
              <a:rPr lang="es" sz="1350">
                <a:solidFill>
                  <a:schemeClr val="dk1"/>
                </a:solidFill>
                <a:highlight>
                  <a:srgbClr val="FFFFFF"/>
                </a:highlight>
                <a:latin typeface="DM Sans"/>
                <a:ea typeface="DM Sans"/>
                <a:cs typeface="DM Sans"/>
                <a:sym typeface="DM Sans"/>
              </a:rPr>
              <a:t> Manhattan encabeza la lista por un amplio margen. Esto muestra claramente que aunque Brooklyn y Queens tienen más accidentes totales, Manhattan tiene una concentración mucho mayor de accidentes.</a:t>
            </a:r>
            <a:endParaRPr sz="1350">
              <a:solidFill>
                <a:schemeClr val="dk1"/>
              </a:solidFill>
              <a:highlight>
                <a:srgbClr val="FFFFFF"/>
              </a:highlight>
              <a:latin typeface="DM Sans"/>
              <a:ea typeface="DM Sans"/>
              <a:cs typeface="DM Sans"/>
              <a:sym typeface="DM Sans"/>
            </a:endParaRPr>
          </a:p>
        </p:txBody>
      </p:sp>
      <p:sp>
        <p:nvSpPr>
          <p:cNvPr id="509" name="Google Shape;509;g12f2e36dea4_0_354"/>
          <p:cNvSpPr txBox="1"/>
          <p:nvPr/>
        </p:nvSpPr>
        <p:spPr>
          <a:xfrm>
            <a:off x="517725" y="519650"/>
            <a:ext cx="3673200" cy="808200"/>
          </a:xfrm>
          <a:prstGeom prst="rect">
            <a:avLst/>
          </a:prstGeom>
          <a:noFill/>
          <a:ln>
            <a:noFill/>
          </a:ln>
        </p:spPr>
        <p:txBody>
          <a:bodyPr anchorCtr="0" anchor="t" bIns="91425" lIns="91425" spcFirstLastPara="1" rIns="91425" wrap="square" tIns="91425">
            <a:spAutoFit/>
          </a:bodyPr>
          <a:lstStyle/>
          <a:p>
            <a:pPr indent="0" lvl="0" marL="0" rtl="0" algn="l">
              <a:spcBef>
                <a:spcPts val="1000"/>
              </a:spcBef>
              <a:spcAft>
                <a:spcPts val="0"/>
              </a:spcAft>
              <a:buNone/>
            </a:pPr>
            <a:r>
              <a:rPr lang="es" sz="1350">
                <a:solidFill>
                  <a:schemeClr val="dk1"/>
                </a:solidFill>
                <a:highlight>
                  <a:srgbClr val="EAFF6A"/>
                </a:highlight>
                <a:latin typeface="DM Sans"/>
                <a:ea typeface="DM Sans"/>
                <a:cs typeface="DM Sans"/>
                <a:sym typeface="DM Sans"/>
              </a:rPr>
              <a:t>También podemos estratificar nuestros datos por género antes de realizar las visualizaciones anteriores:</a:t>
            </a:r>
            <a:endParaRPr sz="1350">
              <a:highlight>
                <a:srgbClr val="EAFF6A"/>
              </a:highlight>
              <a:latin typeface="DM Sans"/>
              <a:ea typeface="DM Sans"/>
              <a:cs typeface="DM Sans"/>
              <a:sym typeface="DM Sans"/>
            </a:endParaRPr>
          </a:p>
        </p:txBody>
      </p:sp>
      <p:pic>
        <p:nvPicPr>
          <p:cNvPr id="510" name="Google Shape;510;g12f2e36dea4_0_354"/>
          <p:cNvPicPr preferRelativeResize="0"/>
          <p:nvPr/>
        </p:nvPicPr>
        <p:blipFill>
          <a:blip r:embed="rId3">
            <a:alphaModFix/>
          </a:blip>
          <a:stretch>
            <a:fillRect/>
          </a:stretch>
        </p:blipFill>
        <p:spPr>
          <a:xfrm>
            <a:off x="4126125" y="1666788"/>
            <a:ext cx="2002522" cy="1728275"/>
          </a:xfrm>
          <a:prstGeom prst="rect">
            <a:avLst/>
          </a:prstGeom>
          <a:noFill/>
          <a:ln cap="flat" cmpd="sng" w="9525">
            <a:solidFill>
              <a:schemeClr val="lt2"/>
            </a:solidFill>
            <a:prstDash val="solid"/>
            <a:round/>
            <a:headEnd len="sm" w="sm" type="none"/>
            <a:tailEnd len="sm" w="sm" type="none"/>
          </a:ln>
        </p:spPr>
      </p:pic>
      <p:pic>
        <p:nvPicPr>
          <p:cNvPr id="511" name="Google Shape;511;g12f2e36dea4_0_354"/>
          <p:cNvPicPr preferRelativeResize="0"/>
          <p:nvPr/>
        </p:nvPicPr>
        <p:blipFill>
          <a:blip r:embed="rId4">
            <a:alphaModFix/>
          </a:blip>
          <a:stretch>
            <a:fillRect/>
          </a:stretch>
        </p:blipFill>
        <p:spPr>
          <a:xfrm>
            <a:off x="6234659" y="718613"/>
            <a:ext cx="2582404" cy="1728275"/>
          </a:xfrm>
          <a:prstGeom prst="rect">
            <a:avLst/>
          </a:prstGeom>
          <a:noFill/>
          <a:ln cap="flat" cmpd="sng" w="9525">
            <a:solidFill>
              <a:schemeClr val="lt2"/>
            </a:solidFill>
            <a:prstDash val="solid"/>
            <a:round/>
            <a:headEnd len="sm" w="sm" type="none"/>
            <a:tailEnd len="sm" w="sm" type="none"/>
          </a:ln>
        </p:spPr>
      </p:pic>
      <p:pic>
        <p:nvPicPr>
          <p:cNvPr id="512" name="Google Shape;512;g12f2e36dea4_0_354"/>
          <p:cNvPicPr preferRelativeResize="0"/>
          <p:nvPr/>
        </p:nvPicPr>
        <p:blipFill>
          <a:blip r:embed="rId5">
            <a:alphaModFix/>
          </a:blip>
          <a:stretch>
            <a:fillRect/>
          </a:stretch>
        </p:blipFill>
        <p:spPr>
          <a:xfrm>
            <a:off x="6489675" y="2629913"/>
            <a:ext cx="2072380" cy="1794975"/>
          </a:xfrm>
          <a:prstGeom prst="rect">
            <a:avLst/>
          </a:prstGeom>
          <a:noFill/>
          <a:ln cap="flat" cmpd="sng" w="9525">
            <a:solidFill>
              <a:schemeClr val="lt2"/>
            </a:solidFill>
            <a:prstDash val="solid"/>
            <a:round/>
            <a:headEnd len="sm" w="sm" type="none"/>
            <a:tailEnd len="sm" w="sm" type="none"/>
          </a:ln>
        </p:spPr>
      </p:pic>
      <p:pic>
        <p:nvPicPr>
          <p:cNvPr id="513" name="Google Shape;513;g12f2e36dea4_0_354"/>
          <p:cNvPicPr preferRelativeResize="0"/>
          <p:nvPr/>
        </p:nvPicPr>
        <p:blipFill rotWithShape="1">
          <a:blip r:embed="rId6">
            <a:alphaModFix/>
          </a:blip>
          <a:srcRect b="0" l="0" r="0" t="0"/>
          <a:stretch/>
        </p:blipFill>
        <p:spPr>
          <a:xfrm>
            <a:off x="7811413" y="4692275"/>
            <a:ext cx="1150750" cy="267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45"/>
          <p:cNvPicPr preferRelativeResize="0"/>
          <p:nvPr/>
        </p:nvPicPr>
        <p:blipFill rotWithShape="1">
          <a:blip r:embed="rId3">
            <a:alphaModFix/>
          </a:blip>
          <a:srcRect b="0" l="0" r="0" t="0"/>
          <a:stretch/>
        </p:blipFill>
        <p:spPr>
          <a:xfrm>
            <a:off x="3551362" y="1250837"/>
            <a:ext cx="2042550" cy="3122575"/>
          </a:xfrm>
          <a:prstGeom prst="rect">
            <a:avLst/>
          </a:prstGeom>
          <a:noFill/>
          <a:ln>
            <a:noFill/>
          </a:ln>
        </p:spPr>
      </p:pic>
      <p:pic>
        <p:nvPicPr>
          <p:cNvPr id="142" name="Google Shape;142;p45"/>
          <p:cNvPicPr preferRelativeResize="0"/>
          <p:nvPr/>
        </p:nvPicPr>
        <p:blipFill rotWithShape="1">
          <a:blip r:embed="rId4">
            <a:alphaModFix/>
          </a:blip>
          <a:srcRect b="0" l="0" r="0" t="0"/>
          <a:stretch/>
        </p:blipFill>
        <p:spPr>
          <a:xfrm>
            <a:off x="3593288" y="1313975"/>
            <a:ext cx="1958700" cy="2989595"/>
          </a:xfrm>
          <a:prstGeom prst="rect">
            <a:avLst/>
          </a:prstGeom>
          <a:noFill/>
          <a:ln>
            <a:noFill/>
          </a:ln>
        </p:spPr>
      </p:pic>
      <p:pic>
        <p:nvPicPr>
          <p:cNvPr id="143" name="Google Shape;143;p45"/>
          <p:cNvPicPr preferRelativeResize="0"/>
          <p:nvPr/>
        </p:nvPicPr>
        <p:blipFill rotWithShape="1">
          <a:blip r:embed="rId5">
            <a:alphaModFix/>
          </a:blip>
          <a:srcRect b="0" l="0" r="0" t="0"/>
          <a:stretch/>
        </p:blipFill>
        <p:spPr>
          <a:xfrm>
            <a:off x="5865175" y="1317325"/>
            <a:ext cx="1958700" cy="2989595"/>
          </a:xfrm>
          <a:prstGeom prst="rect">
            <a:avLst/>
          </a:prstGeom>
          <a:noFill/>
          <a:ln>
            <a:noFill/>
          </a:ln>
        </p:spPr>
      </p:pic>
      <p:pic>
        <p:nvPicPr>
          <p:cNvPr id="144" name="Google Shape;144;p45"/>
          <p:cNvPicPr preferRelativeResize="0"/>
          <p:nvPr/>
        </p:nvPicPr>
        <p:blipFill rotWithShape="1">
          <a:blip r:embed="rId6">
            <a:alphaModFix/>
          </a:blip>
          <a:srcRect b="0" l="0" r="0" t="0"/>
          <a:stretch/>
        </p:blipFill>
        <p:spPr>
          <a:xfrm>
            <a:off x="1320975" y="1317325"/>
            <a:ext cx="1958700" cy="2989595"/>
          </a:xfrm>
          <a:prstGeom prst="rect">
            <a:avLst/>
          </a:prstGeom>
          <a:noFill/>
          <a:ln>
            <a:noFill/>
          </a:ln>
        </p:spPr>
      </p:pic>
      <p:sp>
        <p:nvSpPr>
          <p:cNvPr id="145" name="Google Shape;145;p45"/>
          <p:cNvSpPr txBox="1"/>
          <p:nvPr/>
        </p:nvSpPr>
        <p:spPr>
          <a:xfrm>
            <a:off x="472700" y="468275"/>
            <a:ext cx="2324700" cy="600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000"/>
              <a:buFont typeface="Arial"/>
              <a:buNone/>
            </a:pPr>
            <a:r>
              <a:rPr b="1" i="0" lang="es" sz="3000" u="none" cap="none" strike="noStrike">
                <a:solidFill>
                  <a:srgbClr val="EAFF6A"/>
                </a:solidFill>
                <a:latin typeface="DM Sans"/>
                <a:ea typeface="DM Sans"/>
                <a:cs typeface="DM Sans"/>
                <a:sym typeface="DM Sans"/>
              </a:rPr>
              <a:t>Temario</a:t>
            </a:r>
            <a:endParaRPr b="1" i="0" sz="3000" u="none" cap="none" strike="noStrike">
              <a:solidFill>
                <a:srgbClr val="EAFF6A"/>
              </a:solidFill>
              <a:latin typeface="DM Sans"/>
              <a:ea typeface="DM Sans"/>
              <a:cs typeface="DM Sans"/>
              <a:sym typeface="DM Sans"/>
            </a:endParaRPr>
          </a:p>
        </p:txBody>
      </p:sp>
      <p:sp>
        <p:nvSpPr>
          <p:cNvPr id="146" name="Google Shape;146;p45"/>
          <p:cNvSpPr txBox="1"/>
          <p:nvPr/>
        </p:nvSpPr>
        <p:spPr>
          <a:xfrm>
            <a:off x="1320550" y="1479650"/>
            <a:ext cx="19287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200"/>
              <a:buFont typeface="Arial"/>
              <a:buNone/>
            </a:pPr>
            <a:r>
              <a:rPr lang="es" sz="1200">
                <a:solidFill>
                  <a:srgbClr val="999999"/>
                </a:solidFill>
                <a:latin typeface="DM Sans"/>
                <a:ea typeface="DM Sans"/>
                <a:cs typeface="DM Sans"/>
                <a:sym typeface="DM Sans"/>
              </a:rPr>
              <a:t>16</a:t>
            </a:r>
            <a:endParaRPr b="1" i="0" sz="1600" u="none" cap="none" strike="noStrike">
              <a:solidFill>
                <a:srgbClr val="999999"/>
              </a:solidFill>
              <a:latin typeface="DM Sans"/>
              <a:ea typeface="DM Sans"/>
              <a:cs typeface="DM Sans"/>
              <a:sym typeface="DM Sans"/>
            </a:endParaRPr>
          </a:p>
        </p:txBody>
      </p:sp>
      <p:cxnSp>
        <p:nvCxnSpPr>
          <p:cNvPr id="147" name="Google Shape;147;p45"/>
          <p:cNvCxnSpPr/>
          <p:nvPr/>
        </p:nvCxnSpPr>
        <p:spPr>
          <a:xfrm>
            <a:off x="1395275" y="2683775"/>
            <a:ext cx="1778400" cy="0"/>
          </a:xfrm>
          <a:prstGeom prst="straightConnector1">
            <a:avLst/>
          </a:prstGeom>
          <a:noFill/>
          <a:ln cap="flat" cmpd="sng" w="9525">
            <a:solidFill>
              <a:srgbClr val="434343"/>
            </a:solidFill>
            <a:prstDash val="solid"/>
            <a:round/>
            <a:headEnd len="sm" w="sm" type="none"/>
            <a:tailEnd len="sm" w="sm" type="none"/>
          </a:ln>
        </p:spPr>
      </p:cxnSp>
      <p:sp>
        <p:nvSpPr>
          <p:cNvPr id="148" name="Google Shape;148;p45"/>
          <p:cNvSpPr txBox="1"/>
          <p:nvPr/>
        </p:nvSpPr>
        <p:spPr>
          <a:xfrm>
            <a:off x="1351375" y="1854625"/>
            <a:ext cx="1928700" cy="877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lang="es" sz="1500">
                <a:solidFill>
                  <a:srgbClr val="999999"/>
                </a:solidFill>
                <a:latin typeface="DM Sans"/>
                <a:ea typeface="DM Sans"/>
                <a:cs typeface="DM Sans"/>
                <a:sym typeface="DM Sans"/>
              </a:rPr>
              <a:t>Estudio de casos de Modelo Analíticos I</a:t>
            </a:r>
            <a:endParaRPr b="1" i="0" sz="1500" u="none" cap="none" strike="noStrike">
              <a:solidFill>
                <a:srgbClr val="999999"/>
              </a:solidFill>
              <a:latin typeface="DM Sans"/>
              <a:ea typeface="DM Sans"/>
              <a:cs typeface="DM Sans"/>
              <a:sym typeface="DM Sans"/>
            </a:endParaRPr>
          </a:p>
        </p:txBody>
      </p:sp>
      <p:sp>
        <p:nvSpPr>
          <p:cNvPr id="149" name="Google Shape;149;p45"/>
          <p:cNvSpPr txBox="1"/>
          <p:nvPr/>
        </p:nvSpPr>
        <p:spPr>
          <a:xfrm>
            <a:off x="3593075" y="1487775"/>
            <a:ext cx="19287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200"/>
              <a:buFont typeface="Arial"/>
              <a:buNone/>
            </a:pPr>
            <a:r>
              <a:rPr b="1" lang="es" sz="1200">
                <a:solidFill>
                  <a:schemeClr val="lt1"/>
                </a:solidFill>
                <a:latin typeface="DM Sans"/>
                <a:ea typeface="DM Sans"/>
                <a:cs typeface="DM Sans"/>
                <a:sym typeface="DM Sans"/>
              </a:rPr>
              <a:t>17</a:t>
            </a:r>
            <a:endParaRPr b="1" i="0" sz="1600" u="none" cap="none" strike="noStrike">
              <a:solidFill>
                <a:schemeClr val="lt1"/>
              </a:solidFill>
              <a:latin typeface="DM Sans"/>
              <a:ea typeface="DM Sans"/>
              <a:cs typeface="DM Sans"/>
              <a:sym typeface="DM Sans"/>
            </a:endParaRPr>
          </a:p>
        </p:txBody>
      </p:sp>
      <p:cxnSp>
        <p:nvCxnSpPr>
          <p:cNvPr id="150" name="Google Shape;150;p45"/>
          <p:cNvCxnSpPr/>
          <p:nvPr/>
        </p:nvCxnSpPr>
        <p:spPr>
          <a:xfrm>
            <a:off x="3667800" y="2683775"/>
            <a:ext cx="1778400" cy="0"/>
          </a:xfrm>
          <a:prstGeom prst="straightConnector1">
            <a:avLst/>
          </a:prstGeom>
          <a:noFill/>
          <a:ln cap="flat" cmpd="sng" w="9525">
            <a:solidFill>
              <a:srgbClr val="434343"/>
            </a:solidFill>
            <a:prstDash val="solid"/>
            <a:round/>
            <a:headEnd len="sm" w="sm" type="none"/>
            <a:tailEnd len="sm" w="sm" type="none"/>
          </a:ln>
        </p:spPr>
      </p:cxnSp>
      <p:sp>
        <p:nvSpPr>
          <p:cNvPr id="151" name="Google Shape;151;p45"/>
          <p:cNvSpPr txBox="1"/>
          <p:nvPr/>
        </p:nvSpPr>
        <p:spPr>
          <a:xfrm>
            <a:off x="3608275" y="1854625"/>
            <a:ext cx="1928700" cy="877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lang="es" sz="1500">
                <a:solidFill>
                  <a:srgbClr val="EAFF6A"/>
                </a:solidFill>
                <a:latin typeface="DM Sans"/>
                <a:ea typeface="DM Sans"/>
                <a:cs typeface="DM Sans"/>
                <a:sym typeface="DM Sans"/>
              </a:rPr>
              <a:t>Estudio de casos de Modelos Analíticos II</a:t>
            </a:r>
            <a:endParaRPr b="1" i="0" sz="1500" u="none" cap="none" strike="noStrike">
              <a:solidFill>
                <a:srgbClr val="EAFF6A"/>
              </a:solidFill>
              <a:latin typeface="DM Sans"/>
              <a:ea typeface="DM Sans"/>
              <a:cs typeface="DM Sans"/>
              <a:sym typeface="DM Sans"/>
            </a:endParaRPr>
          </a:p>
        </p:txBody>
      </p:sp>
      <p:sp>
        <p:nvSpPr>
          <p:cNvPr id="152" name="Google Shape;152;p45"/>
          <p:cNvSpPr txBox="1"/>
          <p:nvPr/>
        </p:nvSpPr>
        <p:spPr>
          <a:xfrm>
            <a:off x="5865600" y="1479650"/>
            <a:ext cx="19287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200"/>
              <a:buFont typeface="Arial"/>
              <a:buNone/>
            </a:pPr>
            <a:r>
              <a:rPr lang="es" sz="1200">
                <a:solidFill>
                  <a:srgbClr val="999999"/>
                </a:solidFill>
                <a:latin typeface="DM Sans"/>
                <a:ea typeface="DM Sans"/>
                <a:cs typeface="DM Sans"/>
                <a:sym typeface="DM Sans"/>
              </a:rPr>
              <a:t>18</a:t>
            </a:r>
            <a:endParaRPr b="1" i="0" sz="1600" u="none" cap="none" strike="noStrike">
              <a:solidFill>
                <a:srgbClr val="999999"/>
              </a:solidFill>
              <a:latin typeface="DM Sans"/>
              <a:ea typeface="DM Sans"/>
              <a:cs typeface="DM Sans"/>
              <a:sym typeface="DM Sans"/>
            </a:endParaRPr>
          </a:p>
        </p:txBody>
      </p:sp>
      <p:cxnSp>
        <p:nvCxnSpPr>
          <p:cNvPr id="153" name="Google Shape;153;p45"/>
          <p:cNvCxnSpPr/>
          <p:nvPr/>
        </p:nvCxnSpPr>
        <p:spPr>
          <a:xfrm>
            <a:off x="5940325" y="2683775"/>
            <a:ext cx="1778400" cy="0"/>
          </a:xfrm>
          <a:prstGeom prst="straightConnector1">
            <a:avLst/>
          </a:prstGeom>
          <a:noFill/>
          <a:ln cap="flat" cmpd="sng" w="9525">
            <a:solidFill>
              <a:srgbClr val="434343"/>
            </a:solidFill>
            <a:prstDash val="solid"/>
            <a:round/>
            <a:headEnd len="sm" w="sm" type="none"/>
            <a:tailEnd len="sm" w="sm" type="none"/>
          </a:ln>
        </p:spPr>
      </p:cxnSp>
      <p:sp>
        <p:nvSpPr>
          <p:cNvPr id="154" name="Google Shape;154;p45"/>
          <p:cNvSpPr txBox="1"/>
          <p:nvPr/>
        </p:nvSpPr>
        <p:spPr>
          <a:xfrm>
            <a:off x="5865175" y="1969975"/>
            <a:ext cx="19287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lang="es" sz="1500">
                <a:solidFill>
                  <a:srgbClr val="999999"/>
                </a:solidFill>
                <a:latin typeface="DM Sans"/>
                <a:ea typeface="DM Sans"/>
                <a:cs typeface="DM Sans"/>
                <a:sym typeface="DM Sans"/>
              </a:rPr>
              <a:t>Introducción al ML y la IA</a:t>
            </a:r>
            <a:endParaRPr b="1" i="0" sz="1500" u="none" cap="none" strike="noStrike">
              <a:solidFill>
                <a:srgbClr val="999999"/>
              </a:solidFill>
              <a:latin typeface="DM Sans"/>
              <a:ea typeface="DM Sans"/>
              <a:cs typeface="DM Sans"/>
              <a:sym typeface="DM Sans"/>
            </a:endParaRPr>
          </a:p>
        </p:txBody>
      </p:sp>
      <p:cxnSp>
        <p:nvCxnSpPr>
          <p:cNvPr id="155" name="Google Shape;155;p45"/>
          <p:cNvCxnSpPr/>
          <p:nvPr/>
        </p:nvCxnSpPr>
        <p:spPr>
          <a:xfrm>
            <a:off x="1410700" y="1857075"/>
            <a:ext cx="1778400" cy="0"/>
          </a:xfrm>
          <a:prstGeom prst="straightConnector1">
            <a:avLst/>
          </a:prstGeom>
          <a:noFill/>
          <a:ln cap="flat" cmpd="sng" w="9525">
            <a:solidFill>
              <a:srgbClr val="434343"/>
            </a:solidFill>
            <a:prstDash val="solid"/>
            <a:round/>
            <a:headEnd len="sm" w="sm" type="none"/>
            <a:tailEnd len="sm" w="sm" type="none"/>
          </a:ln>
        </p:spPr>
      </p:cxnSp>
      <p:cxnSp>
        <p:nvCxnSpPr>
          <p:cNvPr id="156" name="Google Shape;156;p45"/>
          <p:cNvCxnSpPr/>
          <p:nvPr/>
        </p:nvCxnSpPr>
        <p:spPr>
          <a:xfrm>
            <a:off x="3683225" y="1857075"/>
            <a:ext cx="1778400" cy="0"/>
          </a:xfrm>
          <a:prstGeom prst="straightConnector1">
            <a:avLst/>
          </a:prstGeom>
          <a:noFill/>
          <a:ln cap="flat" cmpd="sng" w="9525">
            <a:solidFill>
              <a:srgbClr val="434343"/>
            </a:solidFill>
            <a:prstDash val="solid"/>
            <a:round/>
            <a:headEnd len="sm" w="sm" type="none"/>
            <a:tailEnd len="sm" w="sm" type="none"/>
          </a:ln>
        </p:spPr>
      </p:cxnSp>
      <p:cxnSp>
        <p:nvCxnSpPr>
          <p:cNvPr id="157" name="Google Shape;157;p45"/>
          <p:cNvCxnSpPr/>
          <p:nvPr/>
        </p:nvCxnSpPr>
        <p:spPr>
          <a:xfrm>
            <a:off x="5955750" y="1857075"/>
            <a:ext cx="1778400" cy="0"/>
          </a:xfrm>
          <a:prstGeom prst="straightConnector1">
            <a:avLst/>
          </a:prstGeom>
          <a:noFill/>
          <a:ln cap="flat" cmpd="sng" w="9525">
            <a:solidFill>
              <a:srgbClr val="434343"/>
            </a:solidFill>
            <a:prstDash val="solid"/>
            <a:round/>
            <a:headEnd len="sm" w="sm" type="none"/>
            <a:tailEnd len="sm" w="sm" type="none"/>
          </a:ln>
        </p:spPr>
      </p:cxnSp>
      <p:sp>
        <p:nvSpPr>
          <p:cNvPr id="158" name="Google Shape;158;p45"/>
          <p:cNvSpPr txBox="1"/>
          <p:nvPr/>
        </p:nvSpPr>
        <p:spPr>
          <a:xfrm>
            <a:off x="1395275" y="2972363"/>
            <a:ext cx="1646100" cy="9954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00000"/>
              </a:lnSpc>
              <a:spcBef>
                <a:spcPts val="0"/>
              </a:spcBef>
              <a:spcAft>
                <a:spcPts val="0"/>
              </a:spcAft>
              <a:buClr>
                <a:srgbClr val="EA90FF"/>
              </a:buClr>
              <a:buSzPts val="1200"/>
              <a:buFont typeface="DM Sans"/>
              <a:buChar char="✓"/>
            </a:pPr>
            <a:r>
              <a:rPr b="0" i="0" lang="es" sz="1200" u="none" cap="none" strike="noStrike">
                <a:solidFill>
                  <a:schemeClr val="lt1"/>
                </a:solidFill>
                <a:latin typeface="DM Sans"/>
                <a:ea typeface="DM Sans"/>
                <a:cs typeface="DM Sans"/>
                <a:sym typeface="DM Sans"/>
              </a:rPr>
              <a:t>Lorem ipsum </a:t>
            </a:r>
            <a:endParaRPr b="0" i="0" sz="1200" u="none" cap="none" strike="noStrike">
              <a:solidFill>
                <a:schemeClr val="lt1"/>
              </a:solidFill>
              <a:latin typeface="DM Sans"/>
              <a:ea typeface="DM Sans"/>
              <a:cs typeface="DM Sans"/>
              <a:sym typeface="DM Sans"/>
            </a:endParaRPr>
          </a:p>
          <a:p>
            <a:pPr indent="-304800" lvl="0" marL="457200" marR="0" rtl="0" algn="l">
              <a:lnSpc>
                <a:spcPct val="100000"/>
              </a:lnSpc>
              <a:spcBef>
                <a:spcPts val="1000"/>
              </a:spcBef>
              <a:spcAft>
                <a:spcPts val="0"/>
              </a:spcAft>
              <a:buClr>
                <a:srgbClr val="EA90FF"/>
              </a:buClr>
              <a:buSzPts val="1200"/>
              <a:buFont typeface="DM Sans"/>
              <a:buChar char="✓"/>
            </a:pPr>
            <a:r>
              <a:rPr b="0" i="0" lang="es" sz="1200" u="none" cap="none" strike="noStrike">
                <a:solidFill>
                  <a:schemeClr val="lt1"/>
                </a:solidFill>
                <a:latin typeface="DM Sans"/>
                <a:ea typeface="DM Sans"/>
                <a:cs typeface="DM Sans"/>
                <a:sym typeface="DM Sans"/>
              </a:rPr>
              <a:t>Lorem ipsum</a:t>
            </a:r>
            <a:endParaRPr b="0" i="0" sz="1200" u="none" cap="none" strike="noStrike">
              <a:solidFill>
                <a:schemeClr val="lt1"/>
              </a:solidFill>
              <a:latin typeface="DM Sans"/>
              <a:ea typeface="DM Sans"/>
              <a:cs typeface="DM Sans"/>
              <a:sym typeface="DM Sans"/>
            </a:endParaRPr>
          </a:p>
          <a:p>
            <a:pPr indent="-304800" lvl="0" marL="457200" marR="0" rtl="0" algn="l">
              <a:lnSpc>
                <a:spcPct val="100000"/>
              </a:lnSpc>
              <a:spcBef>
                <a:spcPts val="1000"/>
              </a:spcBef>
              <a:spcAft>
                <a:spcPts val="1000"/>
              </a:spcAft>
              <a:buClr>
                <a:srgbClr val="EA90FF"/>
              </a:buClr>
              <a:buSzPts val="1200"/>
              <a:buFont typeface="DM Sans"/>
              <a:buChar char="✓"/>
            </a:pPr>
            <a:r>
              <a:rPr b="0" i="0" lang="es" sz="1200" u="none" cap="none" strike="noStrike">
                <a:solidFill>
                  <a:schemeClr val="lt1"/>
                </a:solidFill>
                <a:latin typeface="DM Sans"/>
                <a:ea typeface="DM Sans"/>
                <a:cs typeface="DM Sans"/>
                <a:sym typeface="DM Sans"/>
              </a:rPr>
              <a:t>Lorem ipsum</a:t>
            </a:r>
            <a:endParaRPr b="0" i="0" sz="1200" u="none" cap="none" strike="noStrike">
              <a:solidFill>
                <a:schemeClr val="lt1"/>
              </a:solidFill>
              <a:latin typeface="DM Sans"/>
              <a:ea typeface="DM Sans"/>
              <a:cs typeface="DM Sans"/>
              <a:sym typeface="DM Sans"/>
            </a:endParaRPr>
          </a:p>
        </p:txBody>
      </p:sp>
      <p:sp>
        <p:nvSpPr>
          <p:cNvPr id="159" name="Google Shape;159;p45"/>
          <p:cNvSpPr txBox="1"/>
          <p:nvPr/>
        </p:nvSpPr>
        <p:spPr>
          <a:xfrm>
            <a:off x="5955750" y="2972363"/>
            <a:ext cx="1646100" cy="9954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00000"/>
              </a:lnSpc>
              <a:spcBef>
                <a:spcPts val="0"/>
              </a:spcBef>
              <a:spcAft>
                <a:spcPts val="0"/>
              </a:spcAft>
              <a:buClr>
                <a:srgbClr val="EA90FF"/>
              </a:buClr>
              <a:buSzPts val="1200"/>
              <a:buFont typeface="DM Sans"/>
              <a:buChar char="✓"/>
            </a:pPr>
            <a:r>
              <a:rPr b="0" i="0" lang="es" sz="1200" u="none" cap="none" strike="noStrike">
                <a:solidFill>
                  <a:schemeClr val="lt1"/>
                </a:solidFill>
                <a:latin typeface="DM Sans"/>
                <a:ea typeface="DM Sans"/>
                <a:cs typeface="DM Sans"/>
                <a:sym typeface="DM Sans"/>
              </a:rPr>
              <a:t>Lorem ipsum </a:t>
            </a:r>
            <a:endParaRPr b="0" i="0" sz="1200" u="none" cap="none" strike="noStrike">
              <a:solidFill>
                <a:schemeClr val="lt1"/>
              </a:solidFill>
              <a:latin typeface="DM Sans"/>
              <a:ea typeface="DM Sans"/>
              <a:cs typeface="DM Sans"/>
              <a:sym typeface="DM Sans"/>
            </a:endParaRPr>
          </a:p>
          <a:p>
            <a:pPr indent="-304800" lvl="0" marL="457200" marR="0" rtl="0" algn="l">
              <a:lnSpc>
                <a:spcPct val="100000"/>
              </a:lnSpc>
              <a:spcBef>
                <a:spcPts val="1000"/>
              </a:spcBef>
              <a:spcAft>
                <a:spcPts val="0"/>
              </a:spcAft>
              <a:buClr>
                <a:srgbClr val="EA90FF"/>
              </a:buClr>
              <a:buSzPts val="1200"/>
              <a:buFont typeface="DM Sans"/>
              <a:buChar char="✓"/>
            </a:pPr>
            <a:r>
              <a:rPr b="0" i="0" lang="es" sz="1200" u="none" cap="none" strike="noStrike">
                <a:solidFill>
                  <a:schemeClr val="lt1"/>
                </a:solidFill>
                <a:latin typeface="DM Sans"/>
                <a:ea typeface="DM Sans"/>
                <a:cs typeface="DM Sans"/>
                <a:sym typeface="DM Sans"/>
              </a:rPr>
              <a:t>Lorem ipsum</a:t>
            </a:r>
            <a:endParaRPr b="0" i="0" sz="1200" u="none" cap="none" strike="noStrike">
              <a:solidFill>
                <a:schemeClr val="lt1"/>
              </a:solidFill>
              <a:latin typeface="DM Sans"/>
              <a:ea typeface="DM Sans"/>
              <a:cs typeface="DM Sans"/>
              <a:sym typeface="DM Sans"/>
            </a:endParaRPr>
          </a:p>
          <a:p>
            <a:pPr indent="-304800" lvl="0" marL="457200" marR="0" rtl="0" algn="l">
              <a:lnSpc>
                <a:spcPct val="100000"/>
              </a:lnSpc>
              <a:spcBef>
                <a:spcPts val="1000"/>
              </a:spcBef>
              <a:spcAft>
                <a:spcPts val="1000"/>
              </a:spcAft>
              <a:buClr>
                <a:srgbClr val="EA90FF"/>
              </a:buClr>
              <a:buSzPts val="1200"/>
              <a:buFont typeface="DM Sans"/>
              <a:buChar char="✓"/>
            </a:pPr>
            <a:r>
              <a:rPr b="0" i="0" lang="es" sz="1200" u="none" cap="none" strike="noStrike">
                <a:solidFill>
                  <a:schemeClr val="lt1"/>
                </a:solidFill>
                <a:latin typeface="DM Sans"/>
                <a:ea typeface="DM Sans"/>
                <a:cs typeface="DM Sans"/>
                <a:sym typeface="DM Sans"/>
              </a:rPr>
              <a:t>Lorem ipsum</a:t>
            </a:r>
            <a:endParaRPr b="0" i="0" sz="1200" u="none" cap="none" strike="noStrike">
              <a:solidFill>
                <a:schemeClr val="lt1"/>
              </a:solidFill>
              <a:latin typeface="DM Sans"/>
              <a:ea typeface="DM Sans"/>
              <a:cs typeface="DM Sans"/>
              <a:sym typeface="DM Sans"/>
            </a:endParaRPr>
          </a:p>
        </p:txBody>
      </p:sp>
      <p:sp>
        <p:nvSpPr>
          <p:cNvPr id="160" name="Google Shape;160;p45"/>
          <p:cNvSpPr txBox="1"/>
          <p:nvPr/>
        </p:nvSpPr>
        <p:spPr>
          <a:xfrm>
            <a:off x="3675513" y="2972363"/>
            <a:ext cx="1646100" cy="9954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00000"/>
              </a:lnSpc>
              <a:spcBef>
                <a:spcPts val="0"/>
              </a:spcBef>
              <a:spcAft>
                <a:spcPts val="0"/>
              </a:spcAft>
              <a:buClr>
                <a:srgbClr val="EAFF6A"/>
              </a:buClr>
              <a:buSzPts val="1200"/>
              <a:buFont typeface="DM Sans"/>
              <a:buChar char="✓"/>
            </a:pPr>
            <a:r>
              <a:rPr b="0" i="0" lang="es" sz="1200" u="sng" cap="none" strike="noStrike">
                <a:solidFill>
                  <a:srgbClr val="83AEFB"/>
                </a:solidFill>
                <a:latin typeface="DM Sans"/>
                <a:ea typeface="DM Sans"/>
                <a:cs typeface="DM Sans"/>
                <a:sym typeface="DM Sans"/>
                <a:hlinkClick action="ppaction://hlinksldjump" r:id="rId7">
                  <a:extLst>
                    <a:ext uri="{A12FA001-AC4F-418D-AE19-62706E023703}">
                      <ahyp:hlinkClr val="tx"/>
                    </a:ext>
                  </a:extLst>
                </a:hlinkClick>
              </a:rPr>
              <a:t>Lorem ipsum</a:t>
            </a:r>
            <a:r>
              <a:rPr b="0" i="0" lang="es" sz="1200" u="none" cap="none" strike="noStrike">
                <a:solidFill>
                  <a:srgbClr val="83AEFB"/>
                </a:solidFill>
                <a:latin typeface="DM Sans"/>
                <a:ea typeface="DM Sans"/>
                <a:cs typeface="DM Sans"/>
                <a:sym typeface="DM Sans"/>
              </a:rPr>
              <a:t> </a:t>
            </a:r>
            <a:endParaRPr b="0" i="0" sz="1200" u="none" cap="none" strike="noStrike">
              <a:solidFill>
                <a:srgbClr val="83AEFB"/>
              </a:solidFill>
              <a:latin typeface="DM Sans"/>
              <a:ea typeface="DM Sans"/>
              <a:cs typeface="DM Sans"/>
              <a:sym typeface="DM Sans"/>
            </a:endParaRPr>
          </a:p>
          <a:p>
            <a:pPr indent="-304800" lvl="0" marL="457200" marR="0" rtl="0" algn="l">
              <a:lnSpc>
                <a:spcPct val="100000"/>
              </a:lnSpc>
              <a:spcBef>
                <a:spcPts val="1000"/>
              </a:spcBef>
              <a:spcAft>
                <a:spcPts val="0"/>
              </a:spcAft>
              <a:buClr>
                <a:srgbClr val="EAFF6A"/>
              </a:buClr>
              <a:buSzPts val="1200"/>
              <a:buFont typeface="DM Sans"/>
              <a:buChar char="✓"/>
            </a:pPr>
            <a:r>
              <a:rPr b="0" i="0" lang="es" sz="1200" u="sng" cap="none" strike="noStrike">
                <a:solidFill>
                  <a:srgbClr val="83AEFB"/>
                </a:solidFill>
                <a:latin typeface="DM Sans"/>
                <a:ea typeface="DM Sans"/>
                <a:cs typeface="DM Sans"/>
                <a:sym typeface="DM Sans"/>
                <a:hlinkClick>
                  <a:extLst>
                    <a:ext uri="{A12FA001-AC4F-418D-AE19-62706E023703}">
                      <ahyp:hlinkClr val="tx"/>
                    </a:ext>
                  </a:extLst>
                </a:hlinkClick>
              </a:rPr>
              <a:t>Lorem ipsum</a:t>
            </a:r>
            <a:endParaRPr b="0" i="0" sz="1200" u="none" cap="none" strike="noStrike">
              <a:solidFill>
                <a:srgbClr val="83AEFB"/>
              </a:solidFill>
              <a:latin typeface="DM Sans"/>
              <a:ea typeface="DM Sans"/>
              <a:cs typeface="DM Sans"/>
              <a:sym typeface="DM Sans"/>
            </a:endParaRPr>
          </a:p>
          <a:p>
            <a:pPr indent="-304800" lvl="0" marL="457200" marR="0" rtl="0" algn="l">
              <a:lnSpc>
                <a:spcPct val="100000"/>
              </a:lnSpc>
              <a:spcBef>
                <a:spcPts val="1000"/>
              </a:spcBef>
              <a:spcAft>
                <a:spcPts val="1000"/>
              </a:spcAft>
              <a:buClr>
                <a:srgbClr val="EAFF6A"/>
              </a:buClr>
              <a:buSzPts val="1200"/>
              <a:buFont typeface="DM Sans"/>
              <a:buChar char="✓"/>
            </a:pPr>
            <a:r>
              <a:rPr b="0" i="0" lang="es" sz="1200" u="sng" cap="none" strike="noStrike">
                <a:solidFill>
                  <a:srgbClr val="83AEFB"/>
                </a:solidFill>
                <a:latin typeface="DM Sans"/>
                <a:ea typeface="DM Sans"/>
                <a:cs typeface="DM Sans"/>
                <a:sym typeface="DM Sans"/>
                <a:hlinkClick>
                  <a:extLst>
                    <a:ext uri="{A12FA001-AC4F-418D-AE19-62706E023703}">
                      <ahyp:hlinkClr val="tx"/>
                    </a:ext>
                  </a:extLst>
                </a:hlinkClick>
              </a:rPr>
              <a:t>Lorem ipsum</a:t>
            </a:r>
            <a:endParaRPr b="0" i="0" sz="1200" u="none" cap="none" strike="noStrike">
              <a:solidFill>
                <a:srgbClr val="83AEFB"/>
              </a:solidFill>
              <a:latin typeface="DM Sans"/>
              <a:ea typeface="DM Sans"/>
              <a:cs typeface="DM Sans"/>
              <a:sym typeface="DM Sans"/>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g12f2e36dea4_0_416"/>
          <p:cNvSpPr txBox="1"/>
          <p:nvPr/>
        </p:nvSpPr>
        <p:spPr>
          <a:xfrm>
            <a:off x="473350" y="619525"/>
            <a:ext cx="8141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6</a:t>
            </a:r>
            <a:r>
              <a:rPr b="1" lang="es" sz="4000">
                <a:solidFill>
                  <a:schemeClr val="dk1"/>
                </a:solidFill>
                <a:latin typeface="DM Sans"/>
                <a:ea typeface="DM Sans"/>
                <a:cs typeface="DM Sans"/>
                <a:sym typeface="DM Sans"/>
              </a:rPr>
              <a:t>.  Data Engineering </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(Obtención de insights)</a:t>
            </a:r>
            <a:endParaRPr b="1" i="0" sz="4000" u="none" cap="none" strike="noStrike">
              <a:solidFill>
                <a:schemeClr val="dk1"/>
              </a:solidFill>
              <a:latin typeface="DM Sans"/>
              <a:ea typeface="DM Sans"/>
              <a:cs typeface="DM Sans"/>
              <a:sym typeface="DM Sans"/>
            </a:endParaRPr>
          </a:p>
        </p:txBody>
      </p:sp>
      <p:sp>
        <p:nvSpPr>
          <p:cNvPr id="519" name="Google Shape;519;g12f2e36dea4_0_416"/>
          <p:cNvSpPr txBox="1"/>
          <p:nvPr/>
        </p:nvSpPr>
        <p:spPr>
          <a:xfrm>
            <a:off x="572800" y="1912525"/>
            <a:ext cx="2311500" cy="2886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lang="es" sz="1350">
                <a:solidFill>
                  <a:schemeClr val="dk1"/>
                </a:solidFill>
                <a:highlight>
                  <a:schemeClr val="lt1"/>
                </a:highlight>
                <a:latin typeface="DM Sans"/>
                <a:ea typeface="DM Sans"/>
                <a:cs typeface="DM Sans"/>
                <a:sym typeface="DM Sans"/>
              </a:rPr>
              <a:t>Podemos ver que en todos los distritos el recuento de accidentes es más alto aproximadamente entre las 2 y las 6 p.m. Pero en Manhattan y el Bronx, puede ver que no hay tanto aumento relativo durante estas horas como en Brooklyn o Queens. Además, Staten Island tiene el menor número total de accidentes.</a:t>
            </a:r>
            <a:endParaRPr sz="1350">
              <a:latin typeface="DM Sans"/>
              <a:ea typeface="DM Sans"/>
              <a:cs typeface="DM Sans"/>
              <a:sym typeface="DM Sans"/>
            </a:endParaRPr>
          </a:p>
        </p:txBody>
      </p:sp>
      <p:pic>
        <p:nvPicPr>
          <p:cNvPr id="520" name="Google Shape;520;g12f2e36dea4_0_416"/>
          <p:cNvPicPr preferRelativeResize="0"/>
          <p:nvPr/>
        </p:nvPicPr>
        <p:blipFill>
          <a:blip r:embed="rId3">
            <a:alphaModFix/>
          </a:blip>
          <a:stretch>
            <a:fillRect/>
          </a:stretch>
        </p:blipFill>
        <p:spPr>
          <a:xfrm>
            <a:off x="2884300" y="2151350"/>
            <a:ext cx="5783600" cy="2408350"/>
          </a:xfrm>
          <a:prstGeom prst="rect">
            <a:avLst/>
          </a:prstGeom>
          <a:noFill/>
          <a:ln cap="flat" cmpd="sng" w="9525">
            <a:solidFill>
              <a:schemeClr val="lt2"/>
            </a:solidFill>
            <a:prstDash val="solid"/>
            <a:round/>
            <a:headEnd len="sm" w="sm" type="none"/>
            <a:tailEnd len="sm" w="sm" type="none"/>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g12f2e36dea4_0_423"/>
          <p:cNvSpPr txBox="1"/>
          <p:nvPr/>
        </p:nvSpPr>
        <p:spPr>
          <a:xfrm>
            <a:off x="473350" y="619525"/>
            <a:ext cx="8141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5.  Desarrollo del algoritmo-método</a:t>
            </a:r>
            <a:endParaRPr b="1" i="0" sz="4000" u="none" cap="none" strike="noStrike">
              <a:solidFill>
                <a:schemeClr val="dk1"/>
              </a:solidFill>
              <a:latin typeface="DM Sans"/>
              <a:ea typeface="DM Sans"/>
              <a:cs typeface="DM Sans"/>
              <a:sym typeface="DM Sans"/>
            </a:endParaRPr>
          </a:p>
        </p:txBody>
      </p:sp>
      <p:pic>
        <p:nvPicPr>
          <p:cNvPr id="526" name="Google Shape;526;g12f2e36dea4_0_423"/>
          <p:cNvPicPr preferRelativeResize="0"/>
          <p:nvPr/>
        </p:nvPicPr>
        <p:blipFill>
          <a:blip r:embed="rId3">
            <a:alphaModFix/>
          </a:blip>
          <a:stretch>
            <a:fillRect/>
          </a:stretch>
        </p:blipFill>
        <p:spPr>
          <a:xfrm>
            <a:off x="578575" y="1883913"/>
            <a:ext cx="4277674" cy="3021800"/>
          </a:xfrm>
          <a:prstGeom prst="rect">
            <a:avLst/>
          </a:prstGeom>
          <a:noFill/>
          <a:ln>
            <a:noFill/>
          </a:ln>
        </p:spPr>
      </p:pic>
      <p:pic>
        <p:nvPicPr>
          <p:cNvPr id="527" name="Google Shape;527;g12f2e36dea4_0_423"/>
          <p:cNvPicPr preferRelativeResize="0"/>
          <p:nvPr/>
        </p:nvPicPr>
        <p:blipFill>
          <a:blip r:embed="rId4">
            <a:alphaModFix/>
          </a:blip>
          <a:stretch>
            <a:fillRect/>
          </a:stretch>
        </p:blipFill>
        <p:spPr>
          <a:xfrm>
            <a:off x="4856250" y="2198575"/>
            <a:ext cx="3894401" cy="239247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g12f2e36dea4_0_431"/>
          <p:cNvSpPr/>
          <p:nvPr/>
        </p:nvSpPr>
        <p:spPr>
          <a:xfrm>
            <a:off x="5291988" y="1137924"/>
            <a:ext cx="3100800" cy="3456900"/>
          </a:xfrm>
          <a:prstGeom prst="rect">
            <a:avLst/>
          </a:prstGeom>
          <a:solidFill>
            <a:schemeClr val="lt1"/>
          </a:solidFill>
          <a:ln cap="flat" cmpd="sng" w="9525">
            <a:solidFill>
              <a:srgbClr val="E8E7E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g12f2e36dea4_0_431"/>
          <p:cNvSpPr txBox="1"/>
          <p:nvPr/>
        </p:nvSpPr>
        <p:spPr>
          <a:xfrm>
            <a:off x="1157988" y="468325"/>
            <a:ext cx="68280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lang="es" sz="3500">
                <a:solidFill>
                  <a:schemeClr val="lt1"/>
                </a:solidFill>
                <a:latin typeface="DM Sans"/>
                <a:ea typeface="DM Sans"/>
                <a:cs typeface="DM Sans"/>
                <a:sym typeface="DM Sans"/>
              </a:rPr>
              <a:t>Muertes por vehículo</a:t>
            </a:r>
            <a:endParaRPr b="1" i="0" sz="3500" u="none" cap="none" strike="noStrike">
              <a:solidFill>
                <a:schemeClr val="lt1"/>
              </a:solidFill>
              <a:latin typeface="DM Sans"/>
              <a:ea typeface="DM Sans"/>
              <a:cs typeface="DM Sans"/>
              <a:sym typeface="DM Sans"/>
            </a:endParaRPr>
          </a:p>
        </p:txBody>
      </p:sp>
      <p:pic>
        <p:nvPicPr>
          <p:cNvPr id="534" name="Google Shape;534;g12f2e36dea4_0_431"/>
          <p:cNvPicPr preferRelativeResize="0"/>
          <p:nvPr/>
        </p:nvPicPr>
        <p:blipFill>
          <a:blip r:embed="rId3">
            <a:alphaModFix/>
          </a:blip>
          <a:stretch>
            <a:fillRect/>
          </a:stretch>
        </p:blipFill>
        <p:spPr>
          <a:xfrm>
            <a:off x="751188" y="1646700"/>
            <a:ext cx="4133850" cy="2647950"/>
          </a:xfrm>
          <a:prstGeom prst="rect">
            <a:avLst/>
          </a:prstGeom>
          <a:noFill/>
          <a:ln cap="flat" cmpd="sng" w="9525">
            <a:solidFill>
              <a:srgbClr val="E0FF00"/>
            </a:solidFill>
            <a:prstDash val="solid"/>
            <a:round/>
            <a:headEnd len="sm" w="sm" type="none"/>
            <a:tailEnd len="sm" w="sm" type="none"/>
          </a:ln>
        </p:spPr>
      </p:pic>
      <p:pic>
        <p:nvPicPr>
          <p:cNvPr id="535" name="Google Shape;535;g12f2e36dea4_0_431"/>
          <p:cNvPicPr preferRelativeResize="0"/>
          <p:nvPr/>
        </p:nvPicPr>
        <p:blipFill>
          <a:blip r:embed="rId4">
            <a:alphaModFix/>
          </a:blip>
          <a:stretch>
            <a:fillRect/>
          </a:stretch>
        </p:blipFill>
        <p:spPr>
          <a:xfrm>
            <a:off x="5292037" y="1138024"/>
            <a:ext cx="3100775" cy="3456999"/>
          </a:xfrm>
          <a:prstGeom prst="rect">
            <a:avLst/>
          </a:prstGeom>
          <a:noFill/>
          <a:ln cap="flat" cmpd="sng" w="9525">
            <a:solidFill>
              <a:srgbClr val="E0FF00"/>
            </a:solidFill>
            <a:prstDash val="solid"/>
            <a:round/>
            <a:headEnd len="sm" w="sm" type="none"/>
            <a:tailEnd len="sm" w="sm" type="none"/>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g12f2e36dea4_0_441"/>
          <p:cNvSpPr txBox="1"/>
          <p:nvPr/>
        </p:nvSpPr>
        <p:spPr>
          <a:xfrm>
            <a:off x="473350" y="619525"/>
            <a:ext cx="8141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9 y 10</a:t>
            </a:r>
            <a:r>
              <a:rPr b="1" lang="es" sz="4000">
                <a:solidFill>
                  <a:schemeClr val="dk1"/>
                </a:solidFill>
                <a:latin typeface="DM Sans"/>
                <a:ea typeface="DM Sans"/>
                <a:cs typeface="DM Sans"/>
                <a:sym typeface="DM Sans"/>
              </a:rPr>
              <a:t>.  Interpretación de resultados y conclusiones</a:t>
            </a:r>
            <a:endParaRPr b="1" i="0" sz="4000" u="none" cap="none" strike="noStrike">
              <a:solidFill>
                <a:schemeClr val="dk1"/>
              </a:solidFill>
              <a:latin typeface="DM Sans"/>
              <a:ea typeface="DM Sans"/>
              <a:cs typeface="DM Sans"/>
              <a:sym typeface="DM Sans"/>
            </a:endParaRPr>
          </a:p>
        </p:txBody>
      </p:sp>
      <p:sp>
        <p:nvSpPr>
          <p:cNvPr id="541" name="Google Shape;541;g12f2e36dea4_0_441"/>
          <p:cNvSpPr txBox="1"/>
          <p:nvPr/>
        </p:nvSpPr>
        <p:spPr>
          <a:xfrm>
            <a:off x="563275" y="2034875"/>
            <a:ext cx="3921300" cy="1572600"/>
          </a:xfrm>
          <a:prstGeom prst="rect">
            <a:avLst/>
          </a:prstGeom>
          <a:noFill/>
          <a:ln>
            <a:noFill/>
          </a:ln>
        </p:spPr>
        <p:txBody>
          <a:bodyPr anchorCtr="0" anchor="t" bIns="91425" lIns="91425" spcFirstLastPara="1" rIns="91425" wrap="square" tIns="91425">
            <a:spAutoFit/>
          </a:bodyPr>
          <a:lstStyle/>
          <a:p>
            <a:pPr indent="-314325" lvl="0" marL="457200" rtl="0" algn="l">
              <a:lnSpc>
                <a:spcPct val="100000"/>
              </a:lnSpc>
              <a:spcBef>
                <a:spcPts val="1100"/>
              </a:spcBef>
              <a:spcAft>
                <a:spcPts val="0"/>
              </a:spcAft>
              <a:buClr>
                <a:schemeClr val="dk1"/>
              </a:buClr>
              <a:buSzPts val="1350"/>
              <a:buFont typeface="DM Sans"/>
              <a:buAutoNum type="arabicPeriod"/>
            </a:pPr>
            <a:r>
              <a:rPr lang="es" sz="1350">
                <a:solidFill>
                  <a:schemeClr val="dk1"/>
                </a:solidFill>
                <a:highlight>
                  <a:schemeClr val="lt1"/>
                </a:highlight>
                <a:latin typeface="DM Sans"/>
                <a:ea typeface="DM Sans"/>
                <a:cs typeface="DM Sans"/>
                <a:sym typeface="DM Sans"/>
              </a:rPr>
              <a:t>El gráfico de líneas que trazamos muestra claramente que no hay una tendencia alcista obvia en los accidentes a lo largo del tiempo.</a:t>
            </a:r>
            <a:endParaRPr sz="1350">
              <a:solidFill>
                <a:schemeClr val="dk1"/>
              </a:solidFill>
              <a:highlight>
                <a:schemeClr val="lt1"/>
              </a:highlight>
              <a:latin typeface="DM Sans"/>
              <a:ea typeface="DM Sans"/>
              <a:cs typeface="DM Sans"/>
              <a:sym typeface="DM Sans"/>
            </a:endParaRPr>
          </a:p>
          <a:p>
            <a:pPr indent="-314325" lvl="0" marL="457200" rtl="0" algn="l">
              <a:lnSpc>
                <a:spcPct val="100000"/>
              </a:lnSpc>
              <a:spcBef>
                <a:spcPts val="1100"/>
              </a:spcBef>
              <a:spcAft>
                <a:spcPts val="1000"/>
              </a:spcAft>
              <a:buClr>
                <a:schemeClr val="dk1"/>
              </a:buClr>
              <a:buSzPts val="1350"/>
              <a:buFont typeface="DM Sans"/>
              <a:buAutoNum type="arabicPeriod"/>
            </a:pPr>
            <a:r>
              <a:rPr lang="es" sz="1350">
                <a:solidFill>
                  <a:schemeClr val="dk1"/>
                </a:solidFill>
                <a:highlight>
                  <a:schemeClr val="lt1"/>
                </a:highlight>
                <a:latin typeface="DM Sans"/>
                <a:ea typeface="DM Sans"/>
                <a:cs typeface="DM Sans"/>
                <a:sym typeface="DM Sans"/>
              </a:rPr>
              <a:t>Hay relativamente menos accidentes los fines de semana que entre semana.</a:t>
            </a:r>
            <a:endParaRPr sz="1350">
              <a:solidFill>
                <a:schemeClr val="dk1"/>
              </a:solidFill>
              <a:highlight>
                <a:schemeClr val="lt1"/>
              </a:highlight>
              <a:latin typeface="DM Sans"/>
              <a:ea typeface="DM Sans"/>
              <a:cs typeface="DM Sans"/>
              <a:sym typeface="DM Sans"/>
            </a:endParaRPr>
          </a:p>
        </p:txBody>
      </p:sp>
      <p:sp>
        <p:nvSpPr>
          <p:cNvPr id="542" name="Google Shape;542;g12f2e36dea4_0_441"/>
          <p:cNvSpPr txBox="1"/>
          <p:nvPr/>
        </p:nvSpPr>
        <p:spPr>
          <a:xfrm>
            <a:off x="4660925" y="1604100"/>
            <a:ext cx="3748200" cy="324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100"/>
              </a:spcBef>
              <a:spcAft>
                <a:spcPts val="0"/>
              </a:spcAft>
              <a:buNone/>
            </a:pPr>
            <a:r>
              <a:t/>
            </a:r>
            <a:endParaRPr sz="1600">
              <a:solidFill>
                <a:schemeClr val="dk1"/>
              </a:solidFill>
              <a:highlight>
                <a:schemeClr val="lt1"/>
              </a:highlight>
              <a:latin typeface="Helvetica Neue Light"/>
              <a:ea typeface="Helvetica Neue Light"/>
              <a:cs typeface="Helvetica Neue Light"/>
              <a:sym typeface="Helvetica Neue Light"/>
            </a:endParaRPr>
          </a:p>
          <a:p>
            <a:pPr indent="-314325" lvl="0" marL="457200" rtl="0" algn="l">
              <a:lnSpc>
                <a:spcPct val="100000"/>
              </a:lnSpc>
              <a:spcBef>
                <a:spcPts val="1100"/>
              </a:spcBef>
              <a:spcAft>
                <a:spcPts val="0"/>
              </a:spcAft>
              <a:buClr>
                <a:schemeClr val="dk1"/>
              </a:buClr>
              <a:buSzPts val="1350"/>
              <a:buFont typeface="DM Sans"/>
              <a:buChar char="3"/>
            </a:pPr>
            <a:r>
              <a:rPr lang="es" sz="1350">
                <a:solidFill>
                  <a:schemeClr val="dk1"/>
                </a:solidFill>
                <a:highlight>
                  <a:schemeClr val="lt1"/>
                </a:highlight>
                <a:latin typeface="DM Sans"/>
                <a:ea typeface="DM Sans"/>
                <a:cs typeface="DM Sans"/>
                <a:sym typeface="DM Sans"/>
              </a:rPr>
              <a:t>Podemos ver que</a:t>
            </a:r>
            <a:r>
              <a:rPr lang="es" sz="1350">
                <a:solidFill>
                  <a:srgbClr val="FF0000"/>
                </a:solidFill>
                <a:highlight>
                  <a:schemeClr val="lt1"/>
                </a:highlight>
                <a:latin typeface="DM Sans"/>
                <a:ea typeface="DM Sans"/>
                <a:cs typeface="DM Sans"/>
                <a:sym typeface="DM Sans"/>
              </a:rPr>
              <a:t> </a:t>
            </a:r>
            <a:r>
              <a:rPr lang="es" sz="1350">
                <a:solidFill>
                  <a:srgbClr val="222222"/>
                </a:solidFill>
                <a:highlight>
                  <a:srgbClr val="EAFF6A"/>
                </a:highlight>
                <a:latin typeface="DM Sans"/>
                <a:ea typeface="DM Sans"/>
                <a:cs typeface="DM Sans"/>
                <a:sym typeface="DM Sans"/>
              </a:rPr>
              <a:t>Brooklyn y Queens tienen un número muy alto de accidentes</a:t>
            </a:r>
            <a:r>
              <a:rPr lang="es" sz="1350">
                <a:solidFill>
                  <a:schemeClr val="dk1"/>
                </a:solidFill>
                <a:highlight>
                  <a:schemeClr val="lt1"/>
                </a:highlight>
                <a:latin typeface="DM Sans"/>
                <a:ea typeface="DM Sans"/>
                <a:cs typeface="DM Sans"/>
                <a:sym typeface="DM Sans"/>
              </a:rPr>
              <a:t> en relación con los otros tres condados.</a:t>
            </a:r>
            <a:endParaRPr sz="1350">
              <a:solidFill>
                <a:schemeClr val="dk1"/>
              </a:solidFill>
              <a:highlight>
                <a:schemeClr val="lt1"/>
              </a:highlight>
              <a:latin typeface="DM Sans"/>
              <a:ea typeface="DM Sans"/>
              <a:cs typeface="DM Sans"/>
              <a:sym typeface="DM Sans"/>
            </a:endParaRPr>
          </a:p>
          <a:p>
            <a:pPr indent="-314325" lvl="0" marL="457200" rtl="0" algn="l">
              <a:lnSpc>
                <a:spcPct val="100000"/>
              </a:lnSpc>
              <a:spcBef>
                <a:spcPts val="1100"/>
              </a:spcBef>
              <a:spcAft>
                <a:spcPts val="1000"/>
              </a:spcAft>
              <a:buClr>
                <a:schemeClr val="dk1"/>
              </a:buClr>
              <a:buSzPts val="1350"/>
              <a:buFont typeface="DM Sans"/>
              <a:buChar char="4"/>
            </a:pPr>
            <a:r>
              <a:rPr lang="es" sz="1350">
                <a:solidFill>
                  <a:schemeClr val="dk1"/>
                </a:solidFill>
                <a:highlight>
                  <a:schemeClr val="lt1"/>
                </a:highlight>
                <a:latin typeface="DM Sans"/>
                <a:ea typeface="DM Sans"/>
                <a:cs typeface="DM Sans"/>
                <a:sym typeface="DM Sans"/>
              </a:rPr>
              <a:t>Al mirar el parámetro </a:t>
            </a:r>
            <a:r>
              <a:rPr b="1" lang="es" sz="1350">
                <a:solidFill>
                  <a:schemeClr val="dk1"/>
                </a:solidFill>
                <a:highlight>
                  <a:schemeClr val="lt1"/>
                </a:highlight>
                <a:latin typeface="DM Sans"/>
                <a:ea typeface="DM Sans"/>
                <a:cs typeface="DM Sans"/>
                <a:sym typeface="DM Sans"/>
              </a:rPr>
              <a:t>accident_per_sq_mi</a:t>
            </a:r>
            <a:r>
              <a:rPr lang="es" sz="1350">
                <a:solidFill>
                  <a:schemeClr val="dk1"/>
                </a:solidFill>
                <a:highlight>
                  <a:schemeClr val="lt1"/>
                </a:highlight>
                <a:latin typeface="DM Sans"/>
                <a:ea typeface="DM Sans"/>
                <a:cs typeface="DM Sans"/>
                <a:sym typeface="DM Sans"/>
              </a:rPr>
              <a:t>, </a:t>
            </a:r>
            <a:r>
              <a:rPr lang="es" sz="1350">
                <a:solidFill>
                  <a:schemeClr val="dk1"/>
                </a:solidFill>
                <a:highlight>
                  <a:srgbClr val="EAFF6A"/>
                </a:highlight>
                <a:latin typeface="DM Sans"/>
                <a:ea typeface="DM Sans"/>
                <a:cs typeface="DM Sans"/>
                <a:sym typeface="DM Sans"/>
              </a:rPr>
              <a:t>Manhattan encabeza la lista por un amplio margen. </a:t>
            </a:r>
            <a:r>
              <a:rPr lang="es" sz="1350">
                <a:solidFill>
                  <a:schemeClr val="dk1"/>
                </a:solidFill>
                <a:highlight>
                  <a:schemeClr val="lt1"/>
                </a:highlight>
                <a:latin typeface="DM Sans"/>
                <a:ea typeface="DM Sans"/>
                <a:cs typeface="DM Sans"/>
                <a:sym typeface="DM Sans"/>
              </a:rPr>
              <a:t>Esto muestra claramente que aunque Brooklyn y Queens tienen más accidentes totales, Manhattan tiene una concentración mucho mayor de accidentes.</a:t>
            </a:r>
            <a:endParaRPr sz="1350">
              <a:solidFill>
                <a:schemeClr val="dk1"/>
              </a:solidFill>
              <a:highlight>
                <a:schemeClr val="lt1"/>
              </a:highlight>
              <a:latin typeface="DM Sans"/>
              <a:ea typeface="DM Sans"/>
              <a:cs typeface="DM Sans"/>
              <a:sym typeface="DM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g12f2e36dea4_0_449"/>
          <p:cNvSpPr txBox="1"/>
          <p:nvPr/>
        </p:nvSpPr>
        <p:spPr>
          <a:xfrm>
            <a:off x="473350" y="619525"/>
            <a:ext cx="8141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9 y 10.  Interpretación de resultados y conclusiones</a:t>
            </a:r>
            <a:endParaRPr b="1" i="0" sz="4000" u="none" cap="none" strike="noStrike">
              <a:solidFill>
                <a:schemeClr val="dk1"/>
              </a:solidFill>
              <a:latin typeface="DM Sans"/>
              <a:ea typeface="DM Sans"/>
              <a:cs typeface="DM Sans"/>
              <a:sym typeface="DM Sans"/>
            </a:endParaRPr>
          </a:p>
        </p:txBody>
      </p:sp>
      <p:sp>
        <p:nvSpPr>
          <p:cNvPr id="548" name="Google Shape;548;g12f2e36dea4_0_449"/>
          <p:cNvSpPr txBox="1"/>
          <p:nvPr/>
        </p:nvSpPr>
        <p:spPr>
          <a:xfrm>
            <a:off x="563275" y="2034875"/>
            <a:ext cx="3921300" cy="2819400"/>
          </a:xfrm>
          <a:prstGeom prst="rect">
            <a:avLst/>
          </a:prstGeom>
          <a:noFill/>
          <a:ln>
            <a:noFill/>
          </a:ln>
        </p:spPr>
        <p:txBody>
          <a:bodyPr anchorCtr="0" anchor="t" bIns="91425" lIns="91425" spcFirstLastPara="1" rIns="91425" wrap="square" tIns="91425">
            <a:spAutoFit/>
          </a:bodyPr>
          <a:lstStyle/>
          <a:p>
            <a:pPr indent="-314325" lvl="0" marL="457200" rtl="0" algn="l">
              <a:lnSpc>
                <a:spcPct val="100000"/>
              </a:lnSpc>
              <a:spcBef>
                <a:spcPts val="1100"/>
              </a:spcBef>
              <a:spcAft>
                <a:spcPts val="0"/>
              </a:spcAft>
              <a:buClr>
                <a:schemeClr val="dk1"/>
              </a:buClr>
              <a:buSzPts val="1350"/>
              <a:buFont typeface="DM Sans"/>
              <a:buChar char="5"/>
            </a:pPr>
            <a:r>
              <a:rPr lang="es" sz="1350">
                <a:solidFill>
                  <a:schemeClr val="dk1"/>
                </a:solidFill>
                <a:highlight>
                  <a:schemeClr val="lt1"/>
                </a:highlight>
                <a:latin typeface="DM Sans"/>
                <a:ea typeface="DM Sans"/>
                <a:cs typeface="DM Sans"/>
                <a:sym typeface="DM Sans"/>
              </a:rPr>
              <a:t>El recuento de accidentes es</a:t>
            </a:r>
            <a:r>
              <a:rPr lang="es" sz="1350">
                <a:solidFill>
                  <a:srgbClr val="38761D"/>
                </a:solidFill>
                <a:highlight>
                  <a:schemeClr val="lt1"/>
                </a:highlight>
                <a:latin typeface="DM Sans"/>
                <a:ea typeface="DM Sans"/>
                <a:cs typeface="DM Sans"/>
                <a:sym typeface="DM Sans"/>
              </a:rPr>
              <a:t> </a:t>
            </a:r>
            <a:r>
              <a:rPr lang="es" sz="1350">
                <a:solidFill>
                  <a:schemeClr val="dk1"/>
                </a:solidFill>
                <a:highlight>
                  <a:srgbClr val="EAFF6A"/>
                </a:highlight>
                <a:latin typeface="DM Sans"/>
                <a:ea typeface="DM Sans"/>
                <a:cs typeface="DM Sans"/>
                <a:sym typeface="DM Sans"/>
              </a:rPr>
              <a:t>más alto aproximadamente entre las 2 y las 6 p.m.</a:t>
            </a:r>
            <a:r>
              <a:rPr lang="es" sz="1350">
                <a:solidFill>
                  <a:schemeClr val="dk1"/>
                </a:solidFill>
                <a:highlight>
                  <a:schemeClr val="lt1"/>
                </a:highlight>
                <a:latin typeface="DM Sans"/>
                <a:ea typeface="DM Sans"/>
                <a:cs typeface="DM Sans"/>
                <a:sym typeface="DM Sans"/>
              </a:rPr>
              <a:t> Pero en Manhattan y el Bronx, puede ver que no hay tanto aumento relativo durante estas horas como en Brooklyn o Queens. Además, Staten Island tiene el menor número total de accidentes.</a:t>
            </a:r>
            <a:endParaRPr sz="1350">
              <a:solidFill>
                <a:schemeClr val="dk1"/>
              </a:solidFill>
              <a:highlight>
                <a:schemeClr val="lt1"/>
              </a:highlight>
              <a:latin typeface="DM Sans"/>
              <a:ea typeface="DM Sans"/>
              <a:cs typeface="DM Sans"/>
              <a:sym typeface="DM Sans"/>
            </a:endParaRPr>
          </a:p>
          <a:p>
            <a:pPr indent="-314325" lvl="0" marL="457200" rtl="0" algn="l">
              <a:lnSpc>
                <a:spcPct val="100000"/>
              </a:lnSpc>
              <a:spcBef>
                <a:spcPts val="1100"/>
              </a:spcBef>
              <a:spcAft>
                <a:spcPts val="1000"/>
              </a:spcAft>
              <a:buClr>
                <a:schemeClr val="dk1"/>
              </a:buClr>
              <a:buSzPts val="1350"/>
              <a:buFont typeface="DM Sans"/>
              <a:buChar char="6"/>
            </a:pPr>
            <a:r>
              <a:rPr lang="es" sz="1350">
                <a:solidFill>
                  <a:schemeClr val="dk1"/>
                </a:solidFill>
                <a:highlight>
                  <a:schemeClr val="lt1"/>
                </a:highlight>
                <a:latin typeface="DM Sans"/>
                <a:ea typeface="DM Sans"/>
                <a:cs typeface="DM Sans"/>
                <a:sym typeface="DM Sans"/>
              </a:rPr>
              <a:t>Podemos ver que</a:t>
            </a:r>
            <a:r>
              <a:rPr lang="es" sz="1350">
                <a:solidFill>
                  <a:srgbClr val="FFD966"/>
                </a:solidFill>
                <a:highlight>
                  <a:schemeClr val="lt1"/>
                </a:highlight>
                <a:latin typeface="DM Sans"/>
                <a:ea typeface="DM Sans"/>
                <a:cs typeface="DM Sans"/>
                <a:sym typeface="DM Sans"/>
              </a:rPr>
              <a:t> </a:t>
            </a:r>
            <a:r>
              <a:rPr lang="es" sz="1350">
                <a:solidFill>
                  <a:srgbClr val="222222"/>
                </a:solidFill>
                <a:highlight>
                  <a:srgbClr val="EAFF6A"/>
                </a:highlight>
                <a:latin typeface="DM Sans"/>
                <a:ea typeface="DM Sans"/>
                <a:cs typeface="DM Sans"/>
                <a:sym typeface="DM Sans"/>
              </a:rPr>
              <a:t>Sedan y Station Wagon / Sport Utility Vehicle</a:t>
            </a:r>
            <a:r>
              <a:rPr lang="es" sz="1350">
                <a:solidFill>
                  <a:schemeClr val="dk1"/>
                </a:solidFill>
                <a:highlight>
                  <a:schemeClr val="lt1"/>
                </a:highlight>
                <a:latin typeface="DM Sans"/>
                <a:ea typeface="DM Sans"/>
                <a:cs typeface="DM Sans"/>
                <a:sym typeface="DM Sans"/>
              </a:rPr>
              <a:t> son claros ganadores por causar el mayor número de accidentes, y que esto no difiere entre los condados.</a:t>
            </a:r>
            <a:endParaRPr sz="1350">
              <a:solidFill>
                <a:schemeClr val="dk1"/>
              </a:solidFill>
              <a:highlight>
                <a:schemeClr val="lt1"/>
              </a:highlight>
              <a:latin typeface="DM Sans"/>
              <a:ea typeface="DM Sans"/>
              <a:cs typeface="DM Sans"/>
              <a:sym typeface="DM Sans"/>
            </a:endParaRPr>
          </a:p>
        </p:txBody>
      </p:sp>
      <p:sp>
        <p:nvSpPr>
          <p:cNvPr id="549" name="Google Shape;549;g12f2e36dea4_0_449"/>
          <p:cNvSpPr txBox="1"/>
          <p:nvPr/>
        </p:nvSpPr>
        <p:spPr>
          <a:xfrm>
            <a:off x="4688150" y="2034875"/>
            <a:ext cx="3748200" cy="245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100"/>
              </a:spcBef>
              <a:spcAft>
                <a:spcPts val="0"/>
              </a:spcAft>
              <a:buClr>
                <a:schemeClr val="dk1"/>
              </a:buClr>
              <a:buSzPts val="1100"/>
              <a:buFont typeface="Arial"/>
              <a:buNone/>
            </a:pPr>
            <a:r>
              <a:rPr lang="es" sz="1350">
                <a:solidFill>
                  <a:schemeClr val="dk1"/>
                </a:solidFill>
                <a:highlight>
                  <a:schemeClr val="lt1"/>
                </a:highlight>
                <a:latin typeface="DM Sans"/>
                <a:ea typeface="DM Sans"/>
                <a:cs typeface="DM Sans"/>
                <a:sym typeface="DM Sans"/>
              </a:rPr>
              <a:t>Causas principales de accidentes</a:t>
            </a:r>
            <a:endParaRPr sz="1350">
              <a:solidFill>
                <a:schemeClr val="dk1"/>
              </a:solidFill>
              <a:highlight>
                <a:schemeClr val="lt1"/>
              </a:highlight>
              <a:latin typeface="DM Sans"/>
              <a:ea typeface="DM Sans"/>
              <a:cs typeface="DM Sans"/>
              <a:sym typeface="DM Sans"/>
            </a:endParaRPr>
          </a:p>
          <a:p>
            <a:pPr indent="-314325" lvl="0" marL="457200" rtl="0" algn="l">
              <a:lnSpc>
                <a:spcPct val="115000"/>
              </a:lnSpc>
              <a:spcBef>
                <a:spcPts val="1100"/>
              </a:spcBef>
              <a:spcAft>
                <a:spcPts val="0"/>
              </a:spcAft>
              <a:buClr>
                <a:schemeClr val="dk1"/>
              </a:buClr>
              <a:buSzPts val="1350"/>
              <a:buFont typeface="DM Sans"/>
              <a:buAutoNum type="alphaLcPeriod"/>
            </a:pPr>
            <a:r>
              <a:rPr lang="es" sz="1350">
                <a:solidFill>
                  <a:schemeClr val="dk1"/>
                </a:solidFill>
                <a:highlight>
                  <a:schemeClr val="lt1"/>
                </a:highlight>
                <a:latin typeface="DM Sans"/>
                <a:ea typeface="DM Sans"/>
                <a:cs typeface="DM Sans"/>
                <a:sym typeface="DM Sans"/>
              </a:rPr>
              <a:t>Driver Inattention/Distraction</a:t>
            </a:r>
            <a:endParaRPr sz="1350">
              <a:solidFill>
                <a:schemeClr val="dk1"/>
              </a:solidFill>
              <a:highlight>
                <a:schemeClr val="lt1"/>
              </a:highlight>
              <a:latin typeface="DM Sans"/>
              <a:ea typeface="DM Sans"/>
              <a:cs typeface="DM Sans"/>
              <a:sym typeface="DM Sans"/>
            </a:endParaRPr>
          </a:p>
          <a:p>
            <a:pPr indent="-314325" lvl="0" marL="457200" rtl="0" algn="l">
              <a:lnSpc>
                <a:spcPct val="115000"/>
              </a:lnSpc>
              <a:spcBef>
                <a:spcPts val="0"/>
              </a:spcBef>
              <a:spcAft>
                <a:spcPts val="0"/>
              </a:spcAft>
              <a:buClr>
                <a:schemeClr val="dk1"/>
              </a:buClr>
              <a:buSzPts val="1350"/>
              <a:buFont typeface="DM Sans"/>
              <a:buAutoNum type="alphaLcPeriod"/>
            </a:pPr>
            <a:r>
              <a:rPr lang="es" sz="1350">
                <a:solidFill>
                  <a:schemeClr val="dk1"/>
                </a:solidFill>
                <a:highlight>
                  <a:schemeClr val="lt1"/>
                </a:highlight>
                <a:latin typeface="DM Sans"/>
                <a:ea typeface="DM Sans"/>
                <a:cs typeface="DM Sans"/>
                <a:sym typeface="DM Sans"/>
              </a:rPr>
              <a:t>Failure to Yield Right-of-Way</a:t>
            </a:r>
            <a:endParaRPr sz="1350">
              <a:solidFill>
                <a:schemeClr val="dk1"/>
              </a:solidFill>
              <a:highlight>
                <a:schemeClr val="lt1"/>
              </a:highlight>
              <a:latin typeface="DM Sans"/>
              <a:ea typeface="DM Sans"/>
              <a:cs typeface="DM Sans"/>
              <a:sym typeface="DM Sans"/>
            </a:endParaRPr>
          </a:p>
          <a:p>
            <a:pPr indent="-314325" lvl="0" marL="457200" rtl="0" algn="l">
              <a:lnSpc>
                <a:spcPct val="115000"/>
              </a:lnSpc>
              <a:spcBef>
                <a:spcPts val="0"/>
              </a:spcBef>
              <a:spcAft>
                <a:spcPts val="0"/>
              </a:spcAft>
              <a:buClr>
                <a:schemeClr val="dk1"/>
              </a:buClr>
              <a:buSzPts val="1350"/>
              <a:buFont typeface="DM Sans"/>
              <a:buAutoNum type="alphaLcPeriod"/>
            </a:pPr>
            <a:r>
              <a:rPr lang="es" sz="1350">
                <a:solidFill>
                  <a:schemeClr val="dk1"/>
                </a:solidFill>
                <a:highlight>
                  <a:schemeClr val="lt1"/>
                </a:highlight>
                <a:latin typeface="DM Sans"/>
                <a:ea typeface="DM Sans"/>
                <a:cs typeface="DM Sans"/>
                <a:sym typeface="DM Sans"/>
              </a:rPr>
              <a:t>Following Too Closely</a:t>
            </a:r>
            <a:endParaRPr sz="1350">
              <a:solidFill>
                <a:schemeClr val="dk1"/>
              </a:solidFill>
              <a:highlight>
                <a:schemeClr val="lt1"/>
              </a:highlight>
              <a:latin typeface="DM Sans"/>
              <a:ea typeface="DM Sans"/>
              <a:cs typeface="DM Sans"/>
              <a:sym typeface="DM Sans"/>
            </a:endParaRPr>
          </a:p>
          <a:p>
            <a:pPr indent="-314325" lvl="0" marL="457200" rtl="0" algn="l">
              <a:lnSpc>
                <a:spcPct val="115000"/>
              </a:lnSpc>
              <a:spcBef>
                <a:spcPts val="0"/>
              </a:spcBef>
              <a:spcAft>
                <a:spcPts val="0"/>
              </a:spcAft>
              <a:buClr>
                <a:schemeClr val="dk1"/>
              </a:buClr>
              <a:buSzPts val="1350"/>
              <a:buFont typeface="DM Sans"/>
              <a:buAutoNum type="alphaLcPeriod"/>
            </a:pPr>
            <a:r>
              <a:rPr lang="es" sz="1350">
                <a:solidFill>
                  <a:schemeClr val="dk1"/>
                </a:solidFill>
                <a:highlight>
                  <a:schemeClr val="lt1"/>
                </a:highlight>
                <a:latin typeface="DM Sans"/>
                <a:ea typeface="DM Sans"/>
                <a:cs typeface="DM Sans"/>
                <a:sym typeface="DM Sans"/>
              </a:rPr>
              <a:t>Backing Unsafely</a:t>
            </a:r>
            <a:endParaRPr sz="1350">
              <a:solidFill>
                <a:schemeClr val="dk1"/>
              </a:solidFill>
              <a:highlight>
                <a:schemeClr val="lt1"/>
              </a:highlight>
              <a:latin typeface="DM Sans"/>
              <a:ea typeface="DM Sans"/>
              <a:cs typeface="DM Sans"/>
              <a:sym typeface="DM Sans"/>
            </a:endParaRPr>
          </a:p>
          <a:p>
            <a:pPr indent="-314325" lvl="0" marL="457200" rtl="0" algn="l">
              <a:lnSpc>
                <a:spcPct val="115000"/>
              </a:lnSpc>
              <a:spcBef>
                <a:spcPts val="0"/>
              </a:spcBef>
              <a:spcAft>
                <a:spcPts val="0"/>
              </a:spcAft>
              <a:buClr>
                <a:schemeClr val="dk1"/>
              </a:buClr>
              <a:buSzPts val="1350"/>
              <a:buFont typeface="DM Sans"/>
              <a:buAutoNum type="alphaLcPeriod"/>
            </a:pPr>
            <a:r>
              <a:rPr lang="es" sz="1350">
                <a:solidFill>
                  <a:schemeClr val="dk1"/>
                </a:solidFill>
                <a:highlight>
                  <a:schemeClr val="lt1"/>
                </a:highlight>
                <a:latin typeface="DM Sans"/>
                <a:ea typeface="DM Sans"/>
                <a:cs typeface="DM Sans"/>
                <a:sym typeface="DM Sans"/>
              </a:rPr>
              <a:t>Passing Too Close</a:t>
            </a:r>
            <a:endParaRPr sz="1350">
              <a:solidFill>
                <a:schemeClr val="dk1"/>
              </a:solidFill>
              <a:highlight>
                <a:schemeClr val="lt1"/>
              </a:highlight>
              <a:latin typeface="DM Sans"/>
              <a:ea typeface="DM Sans"/>
              <a:cs typeface="DM Sans"/>
              <a:sym typeface="DM Sans"/>
            </a:endParaRPr>
          </a:p>
          <a:p>
            <a:pPr indent="0" lvl="0" marL="0" rtl="0" algn="l">
              <a:spcBef>
                <a:spcPts val="700"/>
              </a:spcBef>
              <a:spcAft>
                <a:spcPts val="0"/>
              </a:spcAft>
              <a:buClr>
                <a:schemeClr val="dk1"/>
              </a:buClr>
              <a:buSzPts val="1100"/>
              <a:buFont typeface="Arial"/>
              <a:buNone/>
            </a:pPr>
            <a:r>
              <a:t/>
            </a:r>
            <a:endParaRPr>
              <a:solidFill>
                <a:schemeClr val="dk1"/>
              </a:solidFill>
              <a:latin typeface="Calibri"/>
              <a:ea typeface="Calibri"/>
              <a:cs typeface="Calibri"/>
              <a:sym typeface="Calibri"/>
            </a:endParaRPr>
          </a:p>
          <a:p>
            <a:pPr indent="0" lvl="0" marL="0" rtl="0" algn="l">
              <a:lnSpc>
                <a:spcPct val="100000"/>
              </a:lnSpc>
              <a:spcBef>
                <a:spcPts val="1100"/>
              </a:spcBef>
              <a:spcAft>
                <a:spcPts val="1000"/>
              </a:spcAft>
              <a:buNone/>
            </a:pPr>
            <a:r>
              <a:t/>
            </a:r>
            <a:endParaRPr sz="1600">
              <a:solidFill>
                <a:schemeClr val="dk1"/>
              </a:solidFill>
              <a:highlight>
                <a:schemeClr val="lt1"/>
              </a:highlight>
              <a:latin typeface="Helvetica Neue Light"/>
              <a:ea typeface="Helvetica Neue Light"/>
              <a:cs typeface="Helvetica Neue Light"/>
              <a:sym typeface="Helvetica Neue Light"/>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grpSp>
        <p:nvGrpSpPr>
          <p:cNvPr id="554" name="Google Shape;554;g12f2e36dea4_0_455"/>
          <p:cNvGrpSpPr/>
          <p:nvPr/>
        </p:nvGrpSpPr>
        <p:grpSpPr>
          <a:xfrm>
            <a:off x="4202558" y="714498"/>
            <a:ext cx="738900" cy="738900"/>
            <a:chOff x="3137108" y="2467173"/>
            <a:chExt cx="738900" cy="738900"/>
          </a:xfrm>
        </p:grpSpPr>
        <p:sp>
          <p:nvSpPr>
            <p:cNvPr id="555" name="Google Shape;555;g12f2e36dea4_0_455"/>
            <p:cNvSpPr/>
            <p:nvPr/>
          </p:nvSpPr>
          <p:spPr>
            <a:xfrm>
              <a:off x="3137108" y="2467173"/>
              <a:ext cx="738900" cy="738900"/>
            </a:xfrm>
            <a:prstGeom prst="ellipse">
              <a:avLst/>
            </a:prstGeom>
            <a:solidFill>
              <a:srgbClr val="9DF4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6" name="Google Shape;556;g12f2e36dea4_0_455" title="ícono de desafío entregable"/>
            <p:cNvPicPr preferRelativeResize="0"/>
            <p:nvPr/>
          </p:nvPicPr>
          <p:blipFill rotWithShape="1">
            <a:blip r:embed="rId3">
              <a:alphaModFix/>
            </a:blip>
            <a:srcRect b="0" l="0" r="0" t="0"/>
            <a:stretch/>
          </p:blipFill>
          <p:spPr>
            <a:xfrm>
              <a:off x="3284109" y="2622263"/>
              <a:ext cx="428721" cy="428726"/>
            </a:xfrm>
            <a:prstGeom prst="rect">
              <a:avLst/>
            </a:prstGeom>
            <a:noFill/>
            <a:ln>
              <a:noFill/>
            </a:ln>
          </p:spPr>
        </p:pic>
      </p:grpSp>
      <p:sp>
        <p:nvSpPr>
          <p:cNvPr id="557" name="Google Shape;557;g12f2e36dea4_0_455"/>
          <p:cNvSpPr txBox="1"/>
          <p:nvPr/>
        </p:nvSpPr>
        <p:spPr>
          <a:xfrm>
            <a:off x="1461300" y="16192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Estructurando un Proyecto de DS (parte II)</a:t>
            </a:r>
            <a:endParaRPr b="1" i="0" sz="4000" u="none" cap="none" strike="noStrike">
              <a:solidFill>
                <a:schemeClr val="dk1"/>
              </a:solidFill>
              <a:highlight>
                <a:srgbClr val="EAFF6A"/>
              </a:highlight>
              <a:latin typeface="DM Sans"/>
              <a:ea typeface="DM Sans"/>
              <a:cs typeface="DM Sans"/>
              <a:sym typeface="DM Sans"/>
            </a:endParaRPr>
          </a:p>
        </p:txBody>
      </p:sp>
      <p:sp>
        <p:nvSpPr>
          <p:cNvPr id="558" name="Google Shape;558;g12f2e36dea4_0_455"/>
          <p:cNvSpPr txBox="1"/>
          <p:nvPr/>
        </p:nvSpPr>
        <p:spPr>
          <a:xfrm>
            <a:off x="673950" y="2912275"/>
            <a:ext cx="7796100" cy="1826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Deberán entregar en duplas el cuarto avance de su proyecto final. Continuaremos hablando sobre lo trabajado en el desafío </a:t>
            </a:r>
            <a:r>
              <a:rPr b="1" lang="es" sz="1350">
                <a:solidFill>
                  <a:schemeClr val="dk1"/>
                </a:solidFill>
                <a:latin typeface="DM Sans"/>
                <a:ea typeface="DM Sans"/>
                <a:cs typeface="DM Sans"/>
                <a:sym typeface="DM Sans"/>
              </a:rPr>
              <a:t>Estructurando un proyecto DS-Parte I</a:t>
            </a:r>
            <a:r>
              <a:rPr lang="es" sz="1350">
                <a:solidFill>
                  <a:schemeClr val="dk1"/>
                </a:solidFill>
                <a:latin typeface="DM Sans"/>
                <a:ea typeface="DM Sans"/>
                <a:cs typeface="DM Sans"/>
                <a:sym typeface="DM Sans"/>
              </a:rPr>
              <a:t>. Crearán un notebook donde se resuelvan los siguientes apartados: i) Abstracto, ii) Preguntas/hipótesis, iii) EDA, iv) recomendaciones con base en insights observados y v) tener definido en el notebook las secciones: Objetivo, Contexto Comercial, Problema Comercial Contexto analitico y Exploratory Data Analysis (EDA)</a:t>
            </a:r>
            <a:endParaRPr sz="135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1350">
              <a:solidFill>
                <a:schemeClr val="dk1"/>
              </a:solidFill>
              <a:latin typeface="DM Sans"/>
              <a:ea typeface="DM Sans"/>
              <a:cs typeface="DM Sans"/>
              <a:sym typeface="DM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g12f2e36dea4_0_463"/>
          <p:cNvSpPr txBox="1"/>
          <p:nvPr/>
        </p:nvSpPr>
        <p:spPr>
          <a:xfrm>
            <a:off x="442775" y="539475"/>
            <a:ext cx="6963900" cy="98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 sz="4000">
                <a:latin typeface="DM Sans"/>
                <a:ea typeface="DM Sans"/>
                <a:cs typeface="DM Sans"/>
                <a:sym typeface="DM Sans"/>
              </a:rPr>
              <a:t>Recordemos</a:t>
            </a:r>
            <a:endParaRPr b="1" sz="4000">
              <a:latin typeface="DM Sans"/>
              <a:ea typeface="DM Sans"/>
              <a:cs typeface="DM Sans"/>
              <a:sym typeface="DM Sans"/>
            </a:endParaRPr>
          </a:p>
        </p:txBody>
      </p:sp>
      <p:pic>
        <p:nvPicPr>
          <p:cNvPr id="564" name="Google Shape;564;g12f2e36dea4_0_463"/>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65" name="Google Shape;565;g12f2e36dea4_0_463"/>
          <p:cNvSpPr txBox="1"/>
          <p:nvPr/>
        </p:nvSpPr>
        <p:spPr>
          <a:xfrm>
            <a:off x="554400" y="1663175"/>
            <a:ext cx="2769000" cy="808200"/>
          </a:xfrm>
          <a:prstGeom prst="rect">
            <a:avLst/>
          </a:prstGeom>
          <a:noFill/>
          <a:ln cap="flat" cmpd="sng" w="38100">
            <a:solidFill>
              <a:srgbClr val="9DF4E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s" sz="1350">
                <a:latin typeface="DM Sans"/>
                <a:ea typeface="DM Sans"/>
                <a:cs typeface="DM Sans"/>
                <a:sym typeface="DM Sans"/>
              </a:rPr>
              <a:t>Desafío anterior: </a:t>
            </a:r>
            <a:endParaRPr b="1" sz="1350">
              <a:latin typeface="DM Sans"/>
              <a:ea typeface="DM Sans"/>
              <a:cs typeface="DM Sans"/>
              <a:sym typeface="DM Sans"/>
            </a:endParaRPr>
          </a:p>
          <a:p>
            <a:pPr indent="0" lvl="0" marL="0" rtl="0" algn="ctr">
              <a:spcBef>
                <a:spcPts val="0"/>
              </a:spcBef>
              <a:spcAft>
                <a:spcPts val="0"/>
              </a:spcAft>
              <a:buNone/>
            </a:pPr>
            <a:r>
              <a:rPr b="1" lang="es" sz="1350">
                <a:latin typeface="DM Sans"/>
                <a:ea typeface="DM Sans"/>
                <a:cs typeface="DM Sans"/>
                <a:sym typeface="DM Sans"/>
              </a:rPr>
              <a:t>Estructurando un proyecto DS- Parte 1</a:t>
            </a:r>
            <a:endParaRPr b="1" sz="1350">
              <a:latin typeface="DM Sans"/>
              <a:ea typeface="DM Sans"/>
              <a:cs typeface="DM Sans"/>
              <a:sym typeface="DM Sans"/>
            </a:endParaRPr>
          </a:p>
        </p:txBody>
      </p:sp>
      <p:sp>
        <p:nvSpPr>
          <p:cNvPr id="566" name="Google Shape;566;g12f2e36dea4_0_463"/>
          <p:cNvSpPr txBox="1"/>
          <p:nvPr/>
        </p:nvSpPr>
        <p:spPr>
          <a:xfrm>
            <a:off x="4023250" y="1224950"/>
            <a:ext cx="3059400" cy="392400"/>
          </a:xfrm>
          <a:prstGeom prst="rect">
            <a:avLst/>
          </a:prstGeom>
          <a:noFill/>
          <a:ln cap="flat" cmpd="sng" w="9525">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sz="1350">
                <a:highlight>
                  <a:schemeClr val="lt1"/>
                </a:highlight>
                <a:latin typeface="DM Sans"/>
                <a:ea typeface="DM Sans"/>
                <a:cs typeface="DM Sans"/>
                <a:sym typeface="DM Sans"/>
              </a:rPr>
              <a:t>Generamos hipótesis de interés</a:t>
            </a:r>
            <a:endParaRPr sz="1350">
              <a:highlight>
                <a:schemeClr val="lt1"/>
              </a:highlight>
              <a:latin typeface="DM Sans"/>
              <a:ea typeface="DM Sans"/>
              <a:cs typeface="DM Sans"/>
              <a:sym typeface="DM Sans"/>
            </a:endParaRPr>
          </a:p>
        </p:txBody>
      </p:sp>
      <p:sp>
        <p:nvSpPr>
          <p:cNvPr id="567" name="Google Shape;567;g12f2e36dea4_0_463"/>
          <p:cNvSpPr txBox="1"/>
          <p:nvPr/>
        </p:nvSpPr>
        <p:spPr>
          <a:xfrm>
            <a:off x="4023250" y="1741025"/>
            <a:ext cx="3059400" cy="600300"/>
          </a:xfrm>
          <a:prstGeom prst="rect">
            <a:avLst/>
          </a:prstGeom>
          <a:noFill/>
          <a:ln cap="flat" cmpd="sng" w="9525">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sz="1350">
                <a:latin typeface="DM Sans"/>
                <a:ea typeface="DM Sans"/>
                <a:cs typeface="DM Sans"/>
                <a:sym typeface="DM Sans"/>
              </a:rPr>
              <a:t>Creamos visualizaciones y resúmenes numéricos</a:t>
            </a:r>
            <a:endParaRPr b="1" sz="1350">
              <a:latin typeface="DM Sans"/>
              <a:ea typeface="DM Sans"/>
              <a:cs typeface="DM Sans"/>
              <a:sym typeface="DM Sans"/>
            </a:endParaRPr>
          </a:p>
        </p:txBody>
      </p:sp>
      <p:sp>
        <p:nvSpPr>
          <p:cNvPr id="568" name="Google Shape;568;g12f2e36dea4_0_463"/>
          <p:cNvSpPr txBox="1"/>
          <p:nvPr/>
        </p:nvSpPr>
        <p:spPr>
          <a:xfrm>
            <a:off x="3975676" y="2465000"/>
            <a:ext cx="3107100" cy="392400"/>
          </a:xfrm>
          <a:prstGeom prst="rect">
            <a:avLst/>
          </a:prstGeom>
          <a:noFill/>
          <a:ln cap="flat" cmpd="sng" w="9525">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sz="1350">
                <a:latin typeface="DM Sans"/>
                <a:ea typeface="DM Sans"/>
                <a:cs typeface="DM Sans"/>
                <a:sym typeface="DM Sans"/>
              </a:rPr>
              <a:t>Encontramos patrones de interés</a:t>
            </a:r>
            <a:endParaRPr b="1" sz="1350">
              <a:latin typeface="DM Sans"/>
              <a:ea typeface="DM Sans"/>
              <a:cs typeface="DM Sans"/>
              <a:sym typeface="DM Sans"/>
            </a:endParaRPr>
          </a:p>
        </p:txBody>
      </p:sp>
      <p:cxnSp>
        <p:nvCxnSpPr>
          <p:cNvPr id="569" name="Google Shape;569;g12f2e36dea4_0_463"/>
          <p:cNvCxnSpPr>
            <a:stCxn id="565" idx="3"/>
            <a:endCxn id="566" idx="1"/>
          </p:cNvCxnSpPr>
          <p:nvPr/>
        </p:nvCxnSpPr>
        <p:spPr>
          <a:xfrm flipH="1" rot="10800000">
            <a:off x="3323400" y="1421075"/>
            <a:ext cx="699900" cy="646200"/>
          </a:xfrm>
          <a:prstGeom prst="straightConnector1">
            <a:avLst/>
          </a:prstGeom>
          <a:noFill/>
          <a:ln cap="flat" cmpd="sng" w="9525">
            <a:solidFill>
              <a:srgbClr val="D4D4D4"/>
            </a:solidFill>
            <a:prstDash val="solid"/>
            <a:round/>
            <a:headEnd len="med" w="med" type="none"/>
            <a:tailEnd len="med" w="med" type="triangle"/>
          </a:ln>
        </p:spPr>
      </p:cxnSp>
      <p:cxnSp>
        <p:nvCxnSpPr>
          <p:cNvPr id="570" name="Google Shape;570;g12f2e36dea4_0_463"/>
          <p:cNvCxnSpPr>
            <a:stCxn id="565" idx="3"/>
            <a:endCxn id="567" idx="1"/>
          </p:cNvCxnSpPr>
          <p:nvPr/>
        </p:nvCxnSpPr>
        <p:spPr>
          <a:xfrm flipH="1" rot="10800000">
            <a:off x="3323400" y="2041175"/>
            <a:ext cx="699900" cy="26100"/>
          </a:xfrm>
          <a:prstGeom prst="straightConnector1">
            <a:avLst/>
          </a:prstGeom>
          <a:noFill/>
          <a:ln cap="flat" cmpd="sng" w="9525">
            <a:solidFill>
              <a:srgbClr val="D4D4D4"/>
            </a:solidFill>
            <a:prstDash val="solid"/>
            <a:round/>
            <a:headEnd len="med" w="med" type="none"/>
            <a:tailEnd len="med" w="med" type="triangle"/>
          </a:ln>
        </p:spPr>
      </p:cxnSp>
      <p:cxnSp>
        <p:nvCxnSpPr>
          <p:cNvPr id="571" name="Google Shape;571;g12f2e36dea4_0_463"/>
          <p:cNvCxnSpPr>
            <a:stCxn id="565" idx="3"/>
            <a:endCxn id="568" idx="1"/>
          </p:cNvCxnSpPr>
          <p:nvPr/>
        </p:nvCxnSpPr>
        <p:spPr>
          <a:xfrm>
            <a:off x="3323400" y="2067275"/>
            <a:ext cx="652200" cy="594000"/>
          </a:xfrm>
          <a:prstGeom prst="straightConnector1">
            <a:avLst/>
          </a:prstGeom>
          <a:noFill/>
          <a:ln cap="flat" cmpd="sng" w="9525">
            <a:solidFill>
              <a:srgbClr val="DCDCDC"/>
            </a:solidFill>
            <a:prstDash val="solid"/>
            <a:round/>
            <a:headEnd len="med" w="med" type="none"/>
            <a:tailEnd len="med" w="med" type="triangle"/>
          </a:ln>
        </p:spPr>
      </p:cxnSp>
      <p:sp>
        <p:nvSpPr>
          <p:cNvPr id="572" name="Google Shape;572;g12f2e36dea4_0_463"/>
          <p:cNvSpPr/>
          <p:nvPr/>
        </p:nvSpPr>
        <p:spPr>
          <a:xfrm>
            <a:off x="5315175" y="2983025"/>
            <a:ext cx="261000" cy="330600"/>
          </a:xfrm>
          <a:prstGeom prst="downArrow">
            <a:avLst>
              <a:gd fmla="val 5000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g12f2e36dea4_0_463"/>
          <p:cNvSpPr/>
          <p:nvPr/>
        </p:nvSpPr>
        <p:spPr>
          <a:xfrm>
            <a:off x="3792675" y="3281225"/>
            <a:ext cx="33060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350">
                <a:highlight>
                  <a:srgbClr val="EAFF6A"/>
                </a:highlight>
                <a:latin typeface="DM Sans"/>
                <a:ea typeface="DM Sans"/>
                <a:cs typeface="DM Sans"/>
                <a:sym typeface="DM Sans"/>
              </a:rPr>
              <a:t>Exploratory Data Analysis (EDA)</a:t>
            </a:r>
            <a:endParaRPr sz="1350">
              <a:highlight>
                <a:srgbClr val="EAFF6A"/>
              </a:highlight>
              <a:latin typeface="DM Sans"/>
              <a:ea typeface="DM Sans"/>
              <a:cs typeface="DM Sans"/>
              <a:sym typeface="DM Sans"/>
            </a:endParaRPr>
          </a:p>
        </p:txBody>
      </p:sp>
      <p:sp>
        <p:nvSpPr>
          <p:cNvPr id="574" name="Google Shape;574;g12f2e36dea4_0_463"/>
          <p:cNvSpPr txBox="1"/>
          <p:nvPr/>
        </p:nvSpPr>
        <p:spPr>
          <a:xfrm>
            <a:off x="3945675" y="4059275"/>
            <a:ext cx="30000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3000">
                <a:solidFill>
                  <a:schemeClr val="dk1"/>
                </a:solidFill>
                <a:highlight>
                  <a:schemeClr val="lt1"/>
                </a:highlight>
                <a:latin typeface="DM Sans"/>
                <a:ea typeface="DM Sans"/>
                <a:cs typeface="DM Sans"/>
                <a:sym typeface="DM Sans"/>
              </a:rPr>
              <a:t>💡</a:t>
            </a:r>
            <a:endParaRPr sz="3000">
              <a:highlight>
                <a:schemeClr val="lt1"/>
              </a:highlight>
            </a:endParaRPr>
          </a:p>
        </p:txBody>
      </p:sp>
      <p:sp>
        <p:nvSpPr>
          <p:cNvPr id="575" name="Google Shape;575;g12f2e36dea4_0_463"/>
          <p:cNvSpPr/>
          <p:nvPr/>
        </p:nvSpPr>
        <p:spPr>
          <a:xfrm>
            <a:off x="5315175" y="3681425"/>
            <a:ext cx="261000" cy="330600"/>
          </a:xfrm>
          <a:prstGeom prst="downArrow">
            <a:avLst>
              <a:gd fmla="val 5000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grpSp>
        <p:nvGrpSpPr>
          <p:cNvPr id="580" name="Google Shape;580;g12f2e36dea4_0_479"/>
          <p:cNvGrpSpPr/>
          <p:nvPr/>
        </p:nvGrpSpPr>
        <p:grpSpPr>
          <a:xfrm>
            <a:off x="457346" y="468198"/>
            <a:ext cx="431074" cy="431074"/>
            <a:chOff x="3137108" y="2467173"/>
            <a:chExt cx="738900" cy="738900"/>
          </a:xfrm>
        </p:grpSpPr>
        <p:sp>
          <p:nvSpPr>
            <p:cNvPr id="581" name="Google Shape;581;g12f2e36dea4_0_479"/>
            <p:cNvSpPr/>
            <p:nvPr/>
          </p:nvSpPr>
          <p:spPr>
            <a:xfrm>
              <a:off x="3137108" y="2467173"/>
              <a:ext cx="738900" cy="738900"/>
            </a:xfrm>
            <a:prstGeom prst="ellipse">
              <a:avLst/>
            </a:prstGeom>
            <a:solidFill>
              <a:srgbClr val="9DF4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82" name="Google Shape;582;g12f2e36dea4_0_479" title="ícono de desafío entregable"/>
            <p:cNvPicPr preferRelativeResize="0"/>
            <p:nvPr/>
          </p:nvPicPr>
          <p:blipFill rotWithShape="1">
            <a:blip r:embed="rId3">
              <a:alphaModFix/>
            </a:blip>
            <a:srcRect b="0" l="0" r="0" t="0"/>
            <a:stretch/>
          </p:blipFill>
          <p:spPr>
            <a:xfrm>
              <a:off x="3284109" y="2622263"/>
              <a:ext cx="428721" cy="428726"/>
            </a:xfrm>
            <a:prstGeom prst="rect">
              <a:avLst/>
            </a:prstGeom>
            <a:noFill/>
            <a:ln>
              <a:noFill/>
            </a:ln>
          </p:spPr>
        </p:pic>
      </p:grpSp>
      <p:sp>
        <p:nvSpPr>
          <p:cNvPr id="583" name="Google Shape;583;g12f2e36dea4_0_479"/>
          <p:cNvSpPr txBox="1"/>
          <p:nvPr/>
        </p:nvSpPr>
        <p:spPr>
          <a:xfrm>
            <a:off x="457350" y="2118025"/>
            <a:ext cx="4069200" cy="3041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rgbClr val="000000"/>
                </a:solidFill>
                <a:latin typeface="DM Sans"/>
                <a:ea typeface="DM Sans"/>
                <a:cs typeface="DM Sans"/>
                <a:sym typeface="DM Sans"/>
              </a:rPr>
              <a:t>Consigna</a:t>
            </a:r>
            <a:endParaRPr b="1" i="0" sz="1350" u="none" cap="none" strike="noStrike">
              <a:solidFill>
                <a:srgbClr val="000000"/>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200" u="none" cap="none" strike="noStrike">
              <a:solidFill>
                <a:srgbClr val="000000"/>
              </a:solidFill>
              <a:latin typeface="DM Sans"/>
              <a:ea typeface="DM Sans"/>
              <a:cs typeface="DM Sans"/>
              <a:sym typeface="DM Sans"/>
            </a:endParaRPr>
          </a:p>
          <a:p>
            <a:pPr indent="0" lvl="0" marL="0" rtl="0" algn="l">
              <a:spcBef>
                <a:spcPts val="0"/>
              </a:spcBef>
              <a:spcAft>
                <a:spcPts val="0"/>
              </a:spcAft>
              <a:buNone/>
            </a:pPr>
            <a:r>
              <a:rPr lang="es" sz="1200">
                <a:solidFill>
                  <a:srgbClr val="888888"/>
                </a:solidFill>
                <a:latin typeface="DM Sans"/>
                <a:ea typeface="DM Sans"/>
                <a:cs typeface="DM Sans"/>
                <a:sym typeface="DM Sans"/>
              </a:rPr>
              <a:t>Deberemos complementar </a:t>
            </a:r>
            <a:r>
              <a:rPr b="1" lang="es" sz="1200">
                <a:solidFill>
                  <a:srgbClr val="888888"/>
                </a:solidFill>
                <a:latin typeface="DM Sans"/>
                <a:ea typeface="DM Sans"/>
                <a:cs typeface="DM Sans"/>
                <a:sym typeface="DM Sans"/>
              </a:rPr>
              <a:t>la parte I </a:t>
            </a:r>
            <a:r>
              <a:rPr lang="es" sz="1200">
                <a:solidFill>
                  <a:srgbClr val="888888"/>
                </a:solidFill>
                <a:latin typeface="DM Sans"/>
                <a:ea typeface="DM Sans"/>
                <a:cs typeface="DM Sans"/>
                <a:sym typeface="DM Sans"/>
              </a:rPr>
              <a:t>con:</a:t>
            </a:r>
            <a:endParaRPr sz="1200">
              <a:solidFill>
                <a:srgbClr val="888888"/>
              </a:solidFill>
              <a:latin typeface="DM Sans"/>
              <a:ea typeface="DM Sans"/>
              <a:cs typeface="DM Sans"/>
              <a:sym typeface="DM Sans"/>
            </a:endParaRPr>
          </a:p>
          <a:p>
            <a:pPr indent="-304800" lvl="0" marL="457200" rtl="0" algn="l">
              <a:spcBef>
                <a:spcPts val="0"/>
              </a:spcBef>
              <a:spcAft>
                <a:spcPts val="0"/>
              </a:spcAft>
              <a:buClr>
                <a:srgbClr val="EA90FF"/>
              </a:buClr>
              <a:buSzPts val="1200"/>
              <a:buFont typeface="DM Sans"/>
              <a:buAutoNum type="arabicPeriod"/>
            </a:pPr>
            <a:r>
              <a:rPr lang="es" sz="1200">
                <a:solidFill>
                  <a:srgbClr val="888888"/>
                </a:solidFill>
                <a:latin typeface="DM Sans"/>
                <a:ea typeface="DM Sans"/>
                <a:cs typeface="DM Sans"/>
                <a:sym typeface="DM Sans"/>
              </a:rPr>
              <a:t>Abstracto con motivación y audiencia</a:t>
            </a:r>
            <a:endParaRPr sz="1200">
              <a:solidFill>
                <a:srgbClr val="888888"/>
              </a:solidFill>
              <a:latin typeface="DM Sans"/>
              <a:ea typeface="DM Sans"/>
              <a:cs typeface="DM Sans"/>
              <a:sym typeface="DM Sans"/>
            </a:endParaRPr>
          </a:p>
          <a:p>
            <a:pPr indent="-304800" lvl="0" marL="457200" rtl="0" algn="l">
              <a:spcBef>
                <a:spcPts val="0"/>
              </a:spcBef>
              <a:spcAft>
                <a:spcPts val="0"/>
              </a:spcAft>
              <a:buClr>
                <a:srgbClr val="EA90FF"/>
              </a:buClr>
              <a:buSzPts val="1200"/>
              <a:buFont typeface="DM Sans"/>
              <a:buAutoNum type="arabicPeriod"/>
            </a:pPr>
            <a:r>
              <a:rPr lang="es" sz="1200">
                <a:solidFill>
                  <a:srgbClr val="888888"/>
                </a:solidFill>
                <a:latin typeface="DM Sans"/>
                <a:ea typeface="DM Sans"/>
                <a:cs typeface="DM Sans"/>
                <a:sym typeface="DM Sans"/>
              </a:rPr>
              <a:t>Preguntas/Hipótesis que queremos resolver mediante el análisis de datos</a:t>
            </a:r>
            <a:endParaRPr sz="1200">
              <a:solidFill>
                <a:srgbClr val="888888"/>
              </a:solidFill>
              <a:latin typeface="DM Sans"/>
              <a:ea typeface="DM Sans"/>
              <a:cs typeface="DM Sans"/>
              <a:sym typeface="DM Sans"/>
            </a:endParaRPr>
          </a:p>
          <a:p>
            <a:pPr indent="-304800" lvl="0" marL="457200" rtl="0" algn="l">
              <a:spcBef>
                <a:spcPts val="0"/>
              </a:spcBef>
              <a:spcAft>
                <a:spcPts val="0"/>
              </a:spcAft>
              <a:buClr>
                <a:srgbClr val="EA90FF"/>
              </a:buClr>
              <a:buSzPts val="1200"/>
              <a:buFont typeface="DM Sans"/>
              <a:buAutoNum type="arabicPeriod"/>
            </a:pPr>
            <a:r>
              <a:rPr lang="es" sz="1200">
                <a:solidFill>
                  <a:srgbClr val="888888"/>
                </a:solidFill>
                <a:latin typeface="DM Sans"/>
                <a:ea typeface="DM Sans"/>
                <a:cs typeface="DM Sans"/>
                <a:sym typeface="DM Sans"/>
              </a:rPr>
              <a:t>Análisis Exploratorio de Datos (EDA)</a:t>
            </a:r>
            <a:endParaRPr sz="1200">
              <a:solidFill>
                <a:srgbClr val="888888"/>
              </a:solidFill>
              <a:latin typeface="DM Sans"/>
              <a:ea typeface="DM Sans"/>
              <a:cs typeface="DM Sans"/>
              <a:sym typeface="DM Sans"/>
            </a:endParaRPr>
          </a:p>
          <a:p>
            <a:pPr indent="-304800" lvl="0" marL="457200" rtl="0" algn="l">
              <a:spcBef>
                <a:spcPts val="0"/>
              </a:spcBef>
              <a:spcAft>
                <a:spcPts val="0"/>
              </a:spcAft>
              <a:buClr>
                <a:srgbClr val="EA90FF"/>
              </a:buClr>
              <a:buSzPts val="1200"/>
              <a:buFont typeface="DM Sans"/>
              <a:buAutoNum type="arabicPeriod"/>
            </a:pPr>
            <a:r>
              <a:rPr lang="es" sz="1200">
                <a:solidFill>
                  <a:srgbClr val="888888"/>
                </a:solidFill>
                <a:latin typeface="DM Sans"/>
                <a:ea typeface="DM Sans"/>
                <a:cs typeface="DM Sans"/>
                <a:sym typeface="DM Sans"/>
              </a:rPr>
              <a:t>Con base en las visualizaciones y resúmenes numéricos generados del desafío anterior dar recomendaciones basados en los insights observados.</a:t>
            </a:r>
            <a:endParaRPr sz="1200">
              <a:solidFill>
                <a:srgbClr val="888888"/>
              </a:solidFill>
              <a:latin typeface="DM Sans"/>
              <a:ea typeface="DM Sans"/>
              <a:cs typeface="DM Sans"/>
              <a:sym typeface="DM Sans"/>
            </a:endParaRPr>
          </a:p>
          <a:p>
            <a:pPr indent="-304800" lvl="0" marL="457200" rtl="0" algn="l">
              <a:spcBef>
                <a:spcPts val="0"/>
              </a:spcBef>
              <a:spcAft>
                <a:spcPts val="0"/>
              </a:spcAft>
              <a:buClr>
                <a:srgbClr val="EA90FF"/>
              </a:buClr>
              <a:buSzPts val="1200"/>
              <a:buFont typeface="Helvetica Neue Light"/>
              <a:buAutoNum type="arabicPeriod"/>
            </a:pPr>
            <a:r>
              <a:rPr lang="es" sz="1200">
                <a:solidFill>
                  <a:srgbClr val="888888"/>
                </a:solidFill>
                <a:latin typeface="DM Sans"/>
                <a:ea typeface="DM Sans"/>
                <a:cs typeface="DM Sans"/>
                <a:sym typeface="DM Sans"/>
              </a:rPr>
              <a:t>Para esta oportunidad se deberán tener avances en los apartados: Definición de objetivo, Contexto comercial, Problema Comercial, Contexto analitico, Exploración de datos (EDA)</a:t>
            </a:r>
            <a:endParaRPr sz="1200">
              <a:solidFill>
                <a:srgbClr val="888888"/>
              </a:solidFill>
              <a:latin typeface="DM Sans"/>
              <a:ea typeface="DM Sans"/>
              <a:cs typeface="DM Sans"/>
              <a:sym typeface="DM Sans"/>
            </a:endParaRPr>
          </a:p>
          <a:p>
            <a:pPr indent="0" lvl="0" marL="0" marR="0" rtl="0" algn="l">
              <a:lnSpc>
                <a:spcPct val="100000"/>
              </a:lnSpc>
              <a:spcBef>
                <a:spcPts val="0"/>
              </a:spcBef>
              <a:spcAft>
                <a:spcPts val="0"/>
              </a:spcAft>
              <a:buNone/>
            </a:pPr>
            <a:r>
              <a:t/>
            </a:r>
            <a:endParaRPr i="0" sz="1250" u="sng" cap="none" strike="noStrike">
              <a:solidFill>
                <a:srgbClr val="83AEFB"/>
              </a:solidFill>
              <a:latin typeface="DM Sans"/>
              <a:ea typeface="DM Sans"/>
              <a:cs typeface="DM Sans"/>
              <a:sym typeface="DM Sans"/>
            </a:endParaRPr>
          </a:p>
        </p:txBody>
      </p:sp>
      <p:sp>
        <p:nvSpPr>
          <p:cNvPr id="584" name="Google Shape;584;g12f2e36dea4_0_479"/>
          <p:cNvSpPr txBox="1"/>
          <p:nvPr/>
        </p:nvSpPr>
        <p:spPr>
          <a:xfrm>
            <a:off x="476250" y="972900"/>
            <a:ext cx="7310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Estructurando un Proyecto de DS (parte II)</a:t>
            </a:r>
            <a:endParaRPr b="1" i="0" sz="4000" u="none" cap="none" strike="noStrike">
              <a:solidFill>
                <a:schemeClr val="dk1"/>
              </a:solidFill>
              <a:latin typeface="DM Sans"/>
              <a:ea typeface="DM Sans"/>
              <a:cs typeface="DM Sans"/>
              <a:sym typeface="DM Sans"/>
            </a:endParaRPr>
          </a:p>
        </p:txBody>
      </p:sp>
      <p:pic>
        <p:nvPicPr>
          <p:cNvPr id="585" name="Google Shape;585;g12f2e36dea4_0_479"/>
          <p:cNvPicPr preferRelativeResize="0"/>
          <p:nvPr/>
        </p:nvPicPr>
        <p:blipFill rotWithShape="1">
          <a:blip r:embed="rId4">
            <a:alphaModFix/>
          </a:blip>
          <a:srcRect b="0" l="0" r="0" t="0"/>
          <a:stretch/>
        </p:blipFill>
        <p:spPr>
          <a:xfrm>
            <a:off x="7811413" y="4692275"/>
            <a:ext cx="1150750" cy="267575"/>
          </a:xfrm>
          <a:prstGeom prst="rect">
            <a:avLst/>
          </a:prstGeom>
          <a:noFill/>
          <a:ln>
            <a:noFill/>
          </a:ln>
        </p:spPr>
      </p:pic>
      <p:sp>
        <p:nvSpPr>
          <p:cNvPr id="586" name="Google Shape;586;g12f2e36dea4_0_479"/>
          <p:cNvSpPr txBox="1"/>
          <p:nvPr/>
        </p:nvSpPr>
        <p:spPr>
          <a:xfrm>
            <a:off x="930550"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DESAFÍO ENTREGABLE</a:t>
            </a:r>
            <a:endParaRPr b="0" i="0" sz="1400" u="none" cap="none" strike="noStrike">
              <a:solidFill>
                <a:srgbClr val="000000"/>
              </a:solidFill>
              <a:latin typeface="DM Sans"/>
              <a:ea typeface="DM Sans"/>
              <a:cs typeface="DM Sans"/>
              <a:sym typeface="DM Sans"/>
            </a:endParaRPr>
          </a:p>
        </p:txBody>
      </p:sp>
      <p:sp>
        <p:nvSpPr>
          <p:cNvPr id="587" name="Google Shape;587;g12f2e36dea4_0_479"/>
          <p:cNvSpPr txBox="1"/>
          <p:nvPr/>
        </p:nvSpPr>
        <p:spPr>
          <a:xfrm>
            <a:off x="4709000" y="2118025"/>
            <a:ext cx="3834600" cy="3021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rgbClr val="000000"/>
                </a:solidFill>
                <a:latin typeface="DM Sans"/>
                <a:ea typeface="DM Sans"/>
                <a:cs typeface="DM Sans"/>
                <a:sym typeface="DM Sans"/>
              </a:rPr>
              <a:t>Formato</a:t>
            </a:r>
            <a:endParaRPr b="1" i="0" sz="1350" u="none" cap="none" strike="noStrike">
              <a:solidFill>
                <a:srgbClr val="000000"/>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rgbClr val="000000"/>
              </a:solidFill>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250">
                <a:solidFill>
                  <a:srgbClr val="999999"/>
                </a:solidFill>
                <a:latin typeface="DM Sans"/>
                <a:ea typeface="DM Sans"/>
                <a:cs typeface="DM Sans"/>
                <a:sym typeface="DM Sans"/>
              </a:rPr>
              <a:t>Entregar un archivo con formato .ipynb. Debe tener el nombre </a:t>
            </a:r>
            <a:r>
              <a:rPr lang="es" sz="1250">
                <a:solidFill>
                  <a:srgbClr val="999999"/>
                </a:solidFill>
                <a:highlight>
                  <a:srgbClr val="A6FFCA"/>
                </a:highlight>
                <a:latin typeface="DM Sans"/>
                <a:ea typeface="DM Sans"/>
                <a:cs typeface="DM Sans"/>
                <a:sym typeface="DM Sans"/>
              </a:rPr>
              <a:t>“ProyectoDS_ParteII_+Apellido(s).ipynb”</a:t>
            </a:r>
            <a:endParaRPr i="0" sz="1350" u="none" cap="none" strike="noStrike">
              <a:solidFill>
                <a:srgbClr val="999999"/>
              </a:solidFill>
              <a:latin typeface="DM Sans"/>
              <a:ea typeface="DM Sans"/>
              <a:cs typeface="DM Sans"/>
              <a:sym typeface="DM Sans"/>
            </a:endParaRPr>
          </a:p>
          <a:p>
            <a:pPr indent="0" lvl="0" marL="0" marR="0" rtl="0" algn="l">
              <a:lnSpc>
                <a:spcPct val="100000"/>
              </a:lnSpc>
              <a:spcBef>
                <a:spcPts val="800"/>
              </a:spcBef>
              <a:spcAft>
                <a:spcPts val="0"/>
              </a:spcAft>
              <a:buClr>
                <a:srgbClr val="000000"/>
              </a:buClr>
              <a:buSzPts val="1350"/>
              <a:buFont typeface="Arial"/>
              <a:buNone/>
            </a:pPr>
            <a:r>
              <a:t/>
            </a:r>
            <a:endParaRPr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rgbClr val="000000"/>
                </a:solidFill>
                <a:latin typeface="DM Sans"/>
                <a:ea typeface="DM Sans"/>
                <a:cs typeface="DM Sans"/>
                <a:sym typeface="DM Sans"/>
              </a:rPr>
              <a:t>Sugerencias</a:t>
            </a:r>
            <a:endParaRPr b="1" i="0" sz="1350" u="none" cap="none" strike="noStrike">
              <a:solidFill>
                <a:srgbClr val="000000"/>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rgbClr val="000000"/>
              </a:solidFill>
              <a:latin typeface="DM Sans"/>
              <a:ea typeface="DM Sans"/>
              <a:cs typeface="DM Sans"/>
              <a:sym typeface="DM Sans"/>
            </a:endParaRPr>
          </a:p>
          <a:p>
            <a:pPr indent="-307975" lvl="0" marL="457200" rtl="0" algn="l">
              <a:spcBef>
                <a:spcPts val="0"/>
              </a:spcBef>
              <a:spcAft>
                <a:spcPts val="0"/>
              </a:spcAft>
              <a:buClr>
                <a:srgbClr val="EA90FF"/>
              </a:buClr>
              <a:buSzPts val="1250"/>
              <a:buFont typeface="DM Sans"/>
              <a:buChar char="✓"/>
            </a:pPr>
            <a:r>
              <a:rPr lang="es" sz="1250">
                <a:solidFill>
                  <a:srgbClr val="999999"/>
                </a:solidFill>
                <a:latin typeface="DM Sans"/>
                <a:ea typeface="DM Sans"/>
                <a:cs typeface="DM Sans"/>
                <a:sym typeface="DM Sans"/>
              </a:rPr>
              <a:t>Preparar el código y probar los resultados con subconjuntos del conjunto original.</a:t>
            </a:r>
            <a:endParaRPr sz="1250">
              <a:solidFill>
                <a:srgbClr val="999999"/>
              </a:solidFill>
              <a:latin typeface="DM Sans"/>
              <a:ea typeface="DM Sans"/>
              <a:cs typeface="DM Sans"/>
              <a:sym typeface="DM Sans"/>
            </a:endParaRPr>
          </a:p>
          <a:p>
            <a:pPr indent="0" lvl="0" marL="0" rtl="0" algn="l">
              <a:spcBef>
                <a:spcPts val="0"/>
              </a:spcBef>
              <a:spcAft>
                <a:spcPts val="0"/>
              </a:spcAft>
              <a:buNone/>
            </a:pPr>
            <a:r>
              <a:t/>
            </a:r>
            <a:endParaRPr sz="1350">
              <a:solidFill>
                <a:srgbClr val="999999"/>
              </a:solidFill>
              <a:latin typeface="DM Sans"/>
              <a:ea typeface="DM Sans"/>
              <a:cs typeface="DM Sans"/>
              <a:sym typeface="DM Sans"/>
            </a:endParaRPr>
          </a:p>
          <a:p>
            <a:pPr indent="0" lvl="0" marL="0" rtl="0" algn="l">
              <a:spcBef>
                <a:spcPts val="0"/>
              </a:spcBef>
              <a:spcAft>
                <a:spcPts val="0"/>
              </a:spcAft>
              <a:buNone/>
            </a:pPr>
            <a:r>
              <a:rPr b="1" lang="es" sz="1350">
                <a:solidFill>
                  <a:schemeClr val="dk1"/>
                </a:solidFill>
                <a:latin typeface="DM Sans"/>
                <a:ea typeface="DM Sans"/>
                <a:cs typeface="DM Sans"/>
                <a:sym typeface="DM Sans"/>
              </a:rPr>
              <a:t>Aspectos a incluir:</a:t>
            </a:r>
            <a:endParaRPr sz="1350">
              <a:solidFill>
                <a:schemeClr val="dk1"/>
              </a:solidFill>
              <a:latin typeface="DM Sans"/>
              <a:ea typeface="DM Sans"/>
              <a:cs typeface="DM Sans"/>
              <a:sym typeface="DM Sans"/>
            </a:endParaRPr>
          </a:p>
          <a:p>
            <a:pPr indent="-307975" lvl="0" marL="457200" rtl="0" algn="l">
              <a:spcBef>
                <a:spcPts val="0"/>
              </a:spcBef>
              <a:spcAft>
                <a:spcPts val="0"/>
              </a:spcAft>
              <a:buClr>
                <a:srgbClr val="EA90FF"/>
              </a:buClr>
              <a:buSzPts val="1250"/>
              <a:buFont typeface="DM Sans"/>
              <a:buChar char="✓"/>
            </a:pPr>
            <a:r>
              <a:rPr lang="es" sz="1250">
                <a:solidFill>
                  <a:srgbClr val="B7B7B7"/>
                </a:solidFill>
                <a:latin typeface="DM Sans"/>
                <a:ea typeface="DM Sans"/>
                <a:cs typeface="DM Sans"/>
                <a:sym typeface="DM Sans"/>
              </a:rPr>
              <a:t>El código debe estar hecho en un notebook y debe estar probado.</a:t>
            </a:r>
            <a:endParaRPr sz="1250">
              <a:solidFill>
                <a:srgbClr val="B7B7B7"/>
              </a:solidFill>
              <a:latin typeface="DM Sans"/>
              <a:ea typeface="DM Sans"/>
              <a:cs typeface="DM Sans"/>
              <a:sym typeface="DM Sans"/>
            </a:endParaRPr>
          </a:p>
          <a:p>
            <a:pPr indent="0" lvl="0" marL="0" rtl="0" algn="l">
              <a:spcBef>
                <a:spcPts val="0"/>
              </a:spcBef>
              <a:spcAft>
                <a:spcPts val="0"/>
              </a:spcAft>
              <a:buNone/>
            </a:pPr>
            <a:r>
              <a:t/>
            </a:r>
            <a:endParaRPr sz="1350">
              <a:solidFill>
                <a:schemeClr val="dk1"/>
              </a:solidFill>
              <a:latin typeface="DM Sans"/>
              <a:ea typeface="DM Sans"/>
              <a:cs typeface="DM Sans"/>
              <a:sym typeface="DM Sans"/>
            </a:endParaRPr>
          </a:p>
        </p:txBody>
      </p:sp>
      <p:sp>
        <p:nvSpPr>
          <p:cNvPr id="588" name="Google Shape;588;g12f2e36dea4_0_479"/>
          <p:cNvSpPr/>
          <p:nvPr/>
        </p:nvSpPr>
        <p:spPr>
          <a:xfrm>
            <a:off x="636450" y="838675"/>
            <a:ext cx="8036700" cy="60600"/>
          </a:xfrm>
          <a:prstGeom prst="rect">
            <a:avLst/>
          </a:prstGeom>
          <a:solidFill>
            <a:srgbClr val="9DF4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96"/>
          <p:cNvSpPr txBox="1"/>
          <p:nvPr/>
        </p:nvSpPr>
        <p:spPr>
          <a:xfrm>
            <a:off x="1461300" y="2208625"/>
            <a:ext cx="6221400" cy="16392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 sz="3500" u="none" cap="none" strike="noStrike">
                <a:solidFill>
                  <a:schemeClr val="dk1"/>
                </a:solidFill>
                <a:highlight>
                  <a:srgbClr val="EAFF6A"/>
                </a:highlight>
                <a:latin typeface="DM Sans"/>
                <a:ea typeface="DM Sans"/>
                <a:cs typeface="DM Sans"/>
                <a:sym typeface="DM Sans"/>
              </a:rPr>
              <a:t>¿Quieres saber más?</a:t>
            </a:r>
            <a:endParaRPr b="1" i="0" sz="3500" u="none" cap="none" strike="noStrike">
              <a:solidFill>
                <a:schemeClr val="dk1"/>
              </a:solidFill>
              <a:highlight>
                <a:srgbClr val="EAFF6A"/>
              </a:highlight>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3500"/>
              <a:buFont typeface="Arial"/>
              <a:buNone/>
            </a:pPr>
            <a:r>
              <a:rPr b="1" i="0" lang="es" sz="3500" u="none" cap="none" strike="noStrike">
                <a:solidFill>
                  <a:schemeClr val="dk1"/>
                </a:solidFill>
                <a:latin typeface="DM Sans"/>
                <a:ea typeface="DM Sans"/>
                <a:cs typeface="DM Sans"/>
                <a:sym typeface="DM Sans"/>
              </a:rPr>
              <a:t>Te dejamos material ampliado de la clase</a:t>
            </a:r>
            <a:endParaRPr b="1" i="0" sz="3500" u="none" cap="none" strike="noStrike">
              <a:solidFill>
                <a:schemeClr val="dk1"/>
              </a:solidFill>
              <a:latin typeface="DM Sans"/>
              <a:ea typeface="DM Sans"/>
              <a:cs typeface="DM Sans"/>
              <a:sym typeface="DM Sans"/>
            </a:endParaRPr>
          </a:p>
        </p:txBody>
      </p:sp>
      <p:grpSp>
        <p:nvGrpSpPr>
          <p:cNvPr id="594" name="Google Shape;594;p96"/>
          <p:cNvGrpSpPr/>
          <p:nvPr/>
        </p:nvGrpSpPr>
        <p:grpSpPr>
          <a:xfrm>
            <a:off x="4202550" y="994173"/>
            <a:ext cx="738900" cy="738900"/>
            <a:chOff x="4202550" y="994173"/>
            <a:chExt cx="738900" cy="738900"/>
          </a:xfrm>
        </p:grpSpPr>
        <p:sp>
          <p:nvSpPr>
            <p:cNvPr id="595" name="Google Shape;595;p96"/>
            <p:cNvSpPr/>
            <p:nvPr/>
          </p:nvSpPr>
          <p:spPr>
            <a:xfrm>
              <a:off x="4202550" y="99417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596" name="Google Shape;596;p96" title="ícono de material ampliado"/>
            <p:cNvPicPr preferRelativeResize="0"/>
            <p:nvPr/>
          </p:nvPicPr>
          <p:blipFill rotWithShape="1">
            <a:blip r:embed="rId3">
              <a:alphaModFix/>
            </a:blip>
            <a:srcRect b="0" l="0" r="0" t="0"/>
            <a:stretch/>
          </p:blipFill>
          <p:spPr>
            <a:xfrm>
              <a:off x="4346688" y="1138325"/>
              <a:ext cx="450600" cy="450600"/>
            </a:xfrm>
            <a:prstGeom prst="rect">
              <a:avLst/>
            </a:prstGeom>
            <a:noFill/>
            <a:ln>
              <a:noFill/>
            </a:ln>
          </p:spPr>
        </p:pic>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98"/>
          <p:cNvSpPr txBox="1"/>
          <p:nvPr/>
        </p:nvSpPr>
        <p:spPr>
          <a:xfrm>
            <a:off x="501450" y="899375"/>
            <a:ext cx="7310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Recursos multimedia</a:t>
            </a:r>
            <a:endParaRPr b="1" i="0" sz="4000" u="none" cap="none" strike="noStrike">
              <a:solidFill>
                <a:schemeClr val="dk1"/>
              </a:solidFill>
              <a:latin typeface="DM Sans"/>
              <a:ea typeface="DM Sans"/>
              <a:cs typeface="DM Sans"/>
              <a:sym typeface="DM Sans"/>
            </a:endParaRPr>
          </a:p>
        </p:txBody>
      </p:sp>
      <p:grpSp>
        <p:nvGrpSpPr>
          <p:cNvPr id="602" name="Google Shape;602;p98"/>
          <p:cNvGrpSpPr/>
          <p:nvPr/>
        </p:nvGrpSpPr>
        <p:grpSpPr>
          <a:xfrm>
            <a:off x="457358" y="468285"/>
            <a:ext cx="431074" cy="431074"/>
            <a:chOff x="4202550" y="994173"/>
            <a:chExt cx="738900" cy="738900"/>
          </a:xfrm>
        </p:grpSpPr>
        <p:sp>
          <p:nvSpPr>
            <p:cNvPr id="603" name="Google Shape;603;p98"/>
            <p:cNvSpPr/>
            <p:nvPr/>
          </p:nvSpPr>
          <p:spPr>
            <a:xfrm>
              <a:off x="4202550" y="99417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604" name="Google Shape;604;p98" title="ícono de material ampliado"/>
            <p:cNvPicPr preferRelativeResize="0"/>
            <p:nvPr/>
          </p:nvPicPr>
          <p:blipFill rotWithShape="1">
            <a:blip r:embed="rId3">
              <a:alphaModFix/>
            </a:blip>
            <a:srcRect b="0" l="0" r="0" t="0"/>
            <a:stretch/>
          </p:blipFill>
          <p:spPr>
            <a:xfrm>
              <a:off x="4346688" y="1138325"/>
              <a:ext cx="450600" cy="450600"/>
            </a:xfrm>
            <a:prstGeom prst="rect">
              <a:avLst/>
            </a:prstGeom>
            <a:noFill/>
            <a:ln>
              <a:noFill/>
            </a:ln>
          </p:spPr>
        </p:pic>
      </p:grpSp>
      <p:sp>
        <p:nvSpPr>
          <p:cNvPr id="605" name="Google Shape;605;p98"/>
          <p:cNvSpPr txBox="1"/>
          <p:nvPr/>
        </p:nvSpPr>
        <p:spPr>
          <a:xfrm>
            <a:off x="930550" y="468275"/>
            <a:ext cx="3199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MATERIAL AMPLIADO</a:t>
            </a:r>
            <a:endParaRPr b="0" i="0" sz="1400" u="none" cap="none" strike="noStrike">
              <a:solidFill>
                <a:srgbClr val="000000"/>
              </a:solidFill>
              <a:latin typeface="DM Sans"/>
              <a:ea typeface="DM Sans"/>
              <a:cs typeface="DM Sans"/>
              <a:sym typeface="DM Sans"/>
            </a:endParaRPr>
          </a:p>
        </p:txBody>
      </p:sp>
      <p:sp>
        <p:nvSpPr>
          <p:cNvPr id="606" name="Google Shape;606;p98"/>
          <p:cNvSpPr txBox="1"/>
          <p:nvPr/>
        </p:nvSpPr>
        <p:spPr>
          <a:xfrm>
            <a:off x="457350" y="1725800"/>
            <a:ext cx="3834600" cy="258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lang="es" sz="1350">
                <a:latin typeface="DM Sans"/>
                <a:ea typeface="DM Sans"/>
                <a:cs typeface="DM Sans"/>
                <a:sym typeface="DM Sans"/>
              </a:rPr>
              <a:t>Links de interés</a:t>
            </a:r>
            <a:endParaRPr b="1" i="0" sz="1350" u="none" cap="none" strike="noStrike">
              <a:solidFill>
                <a:srgbClr val="000000"/>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rgbClr val="000000"/>
              </a:solidFill>
              <a:latin typeface="DM Sans"/>
              <a:ea typeface="DM Sans"/>
              <a:cs typeface="DM Sans"/>
              <a:sym typeface="DM Sans"/>
            </a:endParaRPr>
          </a:p>
          <a:p>
            <a:pPr indent="-314325" lvl="0" marL="457200" rtl="0" algn="l">
              <a:lnSpc>
                <a:spcPct val="100000"/>
              </a:lnSpc>
              <a:spcBef>
                <a:spcPts val="0"/>
              </a:spcBef>
              <a:spcAft>
                <a:spcPts val="0"/>
              </a:spcAft>
              <a:buClr>
                <a:schemeClr val="accent4"/>
              </a:buClr>
              <a:buSzPts val="1350"/>
              <a:buChar char="✓"/>
            </a:pPr>
            <a:r>
              <a:rPr lang="es" sz="1350" u="sng">
                <a:solidFill>
                  <a:srgbClr val="83AEFB"/>
                </a:solidFill>
                <a:latin typeface="DM Sans"/>
                <a:ea typeface="DM Sans"/>
                <a:cs typeface="DM Sans"/>
                <a:sym typeface="DM Sans"/>
                <a:hlinkClick r:id="rId4">
                  <a:extLst>
                    <a:ext uri="{A12FA001-AC4F-418D-AE19-62706E023703}">
                      <ahyp:hlinkClr val="tx"/>
                    </a:ext>
                  </a:extLst>
                </a:hlinkClick>
              </a:rPr>
              <a:t>Jornadas de Data Mining y Business Intelligence – Maestría en Ciencia de Datos</a:t>
            </a:r>
            <a:r>
              <a:rPr lang="es" sz="1350">
                <a:solidFill>
                  <a:schemeClr val="dk1"/>
                </a:solidFill>
                <a:latin typeface="DM Sans"/>
                <a:ea typeface="DM Sans"/>
                <a:cs typeface="DM Sans"/>
                <a:sym typeface="DM Sans"/>
              </a:rPr>
              <a:t> -</a:t>
            </a:r>
            <a:r>
              <a:rPr b="1" lang="es" sz="1350">
                <a:solidFill>
                  <a:schemeClr val="dk1"/>
                </a:solidFill>
                <a:latin typeface="DM Sans"/>
                <a:ea typeface="DM Sans"/>
                <a:cs typeface="DM Sans"/>
                <a:sym typeface="DM Sans"/>
              </a:rPr>
              <a:t> | UNIVERSIDAD AUSTRAL </a:t>
            </a:r>
            <a:endParaRPr b="1" sz="1350">
              <a:solidFill>
                <a:schemeClr val="dk1"/>
              </a:solidFill>
              <a:latin typeface="DM Sans"/>
              <a:ea typeface="DM Sans"/>
              <a:cs typeface="DM Sans"/>
              <a:sym typeface="DM Sans"/>
            </a:endParaRPr>
          </a:p>
          <a:p>
            <a:pPr indent="-314325" lvl="0" marL="457200" rtl="0" algn="l">
              <a:lnSpc>
                <a:spcPct val="100000"/>
              </a:lnSpc>
              <a:spcBef>
                <a:spcPts val="1000"/>
              </a:spcBef>
              <a:spcAft>
                <a:spcPts val="0"/>
              </a:spcAft>
              <a:buClr>
                <a:schemeClr val="accent4"/>
              </a:buClr>
              <a:buSzPts val="1350"/>
              <a:buChar char="✓"/>
            </a:pPr>
            <a:r>
              <a:rPr lang="es" sz="1350" u="sng">
                <a:solidFill>
                  <a:schemeClr val="accent5"/>
                </a:solidFill>
                <a:latin typeface="DM Sans"/>
                <a:ea typeface="DM Sans"/>
                <a:cs typeface="DM Sans"/>
                <a:sym typeface="DM Sans"/>
                <a:hlinkClick r:id="rId5">
                  <a:extLst>
                    <a:ext uri="{A12FA001-AC4F-418D-AE19-62706E023703}">
                      <ahyp:hlinkClr val="tx"/>
                    </a:ext>
                  </a:extLst>
                </a:hlinkClick>
              </a:rPr>
              <a:t>Predicción de Cancelaciones de Reservas: Caso de Éxito Medplaya</a:t>
            </a:r>
            <a:r>
              <a:rPr lang="es" sz="1350">
                <a:solidFill>
                  <a:schemeClr val="accent5"/>
                </a:solidFill>
                <a:latin typeface="DM Sans"/>
                <a:ea typeface="DM Sans"/>
                <a:cs typeface="DM Sans"/>
                <a:sym typeface="DM Sans"/>
              </a:rPr>
              <a:t> </a:t>
            </a:r>
            <a:r>
              <a:rPr lang="es" sz="1350">
                <a:solidFill>
                  <a:schemeClr val="dk1"/>
                </a:solidFill>
                <a:latin typeface="DM Sans"/>
                <a:ea typeface="DM Sans"/>
                <a:cs typeface="DM Sans"/>
                <a:sym typeface="DM Sans"/>
              </a:rPr>
              <a:t>-</a:t>
            </a:r>
            <a:r>
              <a:rPr b="1" lang="es" sz="1350">
                <a:solidFill>
                  <a:schemeClr val="dk1"/>
                </a:solidFill>
                <a:latin typeface="DM Sans"/>
                <a:ea typeface="DM Sans"/>
                <a:cs typeface="DM Sans"/>
                <a:sym typeface="DM Sans"/>
              </a:rPr>
              <a:t> | cleverdata.io </a:t>
            </a:r>
            <a:endParaRPr b="1" sz="1350">
              <a:solidFill>
                <a:schemeClr val="dk1"/>
              </a:solidFill>
              <a:latin typeface="DM Sans"/>
              <a:ea typeface="DM Sans"/>
              <a:cs typeface="DM Sans"/>
              <a:sym typeface="DM Sans"/>
            </a:endParaRPr>
          </a:p>
          <a:p>
            <a:pPr indent="-314325" lvl="0" marL="457200" rtl="0" algn="l">
              <a:lnSpc>
                <a:spcPct val="100000"/>
              </a:lnSpc>
              <a:spcBef>
                <a:spcPts val="1000"/>
              </a:spcBef>
              <a:spcAft>
                <a:spcPts val="1000"/>
              </a:spcAft>
              <a:buClr>
                <a:schemeClr val="accent4"/>
              </a:buClr>
              <a:buSzPts val="1350"/>
              <a:buChar char="✓"/>
            </a:pPr>
            <a:r>
              <a:rPr lang="es" sz="1350" u="sng">
                <a:solidFill>
                  <a:srgbClr val="83AEFB"/>
                </a:solidFill>
                <a:highlight>
                  <a:schemeClr val="lt1"/>
                </a:highlight>
                <a:latin typeface="DM Sans"/>
                <a:ea typeface="DM Sans"/>
                <a:cs typeface="DM Sans"/>
                <a:sym typeface="DM Sans"/>
                <a:hlinkClick r:id="rId6">
                  <a:extLst>
                    <a:ext uri="{A12FA001-AC4F-418D-AE19-62706E023703}">
                      <ahyp:hlinkClr val="tx"/>
                    </a:ext>
                  </a:extLst>
                </a:hlinkClick>
              </a:rPr>
              <a:t>Amazon utiliza Big Data &amp; Análisis Predictivo para recomendar futuras ventas</a:t>
            </a:r>
            <a:r>
              <a:rPr b="1" lang="es" sz="1350">
                <a:solidFill>
                  <a:schemeClr val="dk1"/>
                </a:solidFill>
                <a:latin typeface="DM Sans"/>
                <a:ea typeface="DM Sans"/>
                <a:cs typeface="DM Sans"/>
                <a:sym typeface="DM Sans"/>
              </a:rPr>
              <a:t> | diplomadosonline.com</a:t>
            </a:r>
            <a:endParaRPr sz="1350" u="sng">
              <a:solidFill>
                <a:srgbClr val="83AEFB"/>
              </a:solidFill>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g12f0bee2fb9_0_4"/>
          <p:cNvSpPr txBox="1"/>
          <p:nvPr/>
        </p:nvSpPr>
        <p:spPr>
          <a:xfrm>
            <a:off x="852150" y="781325"/>
            <a:ext cx="7439700" cy="104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 sz="4000">
                <a:latin typeface="DM Sans"/>
                <a:ea typeface="DM Sans"/>
                <a:cs typeface="DM Sans"/>
                <a:sym typeface="DM Sans"/>
              </a:rPr>
              <a:t>Repaso en Kahoot</a:t>
            </a:r>
            <a:endParaRPr b="1" sz="4000">
              <a:latin typeface="DM Sans"/>
              <a:ea typeface="DM Sans"/>
              <a:cs typeface="DM Sans"/>
              <a:sym typeface="DM Sans"/>
            </a:endParaRPr>
          </a:p>
        </p:txBody>
      </p:sp>
      <p:pic>
        <p:nvPicPr>
          <p:cNvPr id="166" name="Google Shape;166;g12f0bee2fb9_0_4"/>
          <p:cNvPicPr preferRelativeResize="0"/>
          <p:nvPr/>
        </p:nvPicPr>
        <p:blipFill>
          <a:blip r:embed="rId3">
            <a:alphaModFix/>
          </a:blip>
          <a:stretch>
            <a:fillRect/>
          </a:stretch>
        </p:blipFill>
        <p:spPr>
          <a:xfrm>
            <a:off x="2226764" y="1862125"/>
            <a:ext cx="4690476" cy="159867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100"/>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¿Preguntas?</a:t>
            </a:r>
            <a:endParaRPr b="1" i="0" sz="4000" u="none" cap="none" strike="noStrike">
              <a:solidFill>
                <a:srgbClr val="EAFF6A"/>
              </a:solidFill>
              <a:latin typeface="DM Sans"/>
              <a:ea typeface="DM Sans"/>
              <a:cs typeface="DM Sans"/>
              <a:sym typeface="DM Sans"/>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g12f2e36dea4_0_524"/>
          <p:cNvSpPr txBox="1"/>
          <p:nvPr/>
        </p:nvSpPr>
        <p:spPr>
          <a:xfrm>
            <a:off x="465275"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CLASE N°</a:t>
            </a:r>
            <a:r>
              <a:rPr lang="es" sz="1600">
                <a:solidFill>
                  <a:schemeClr val="dk1"/>
                </a:solidFill>
                <a:latin typeface="DM Sans"/>
                <a:ea typeface="DM Sans"/>
                <a:cs typeface="DM Sans"/>
                <a:sym typeface="DM Sans"/>
              </a:rPr>
              <a:t>17</a:t>
            </a:r>
            <a:endParaRPr b="0" i="0" sz="1400" u="none" cap="none" strike="noStrike">
              <a:solidFill>
                <a:srgbClr val="000000"/>
              </a:solidFill>
              <a:latin typeface="DM Sans"/>
              <a:ea typeface="DM Sans"/>
              <a:cs typeface="DM Sans"/>
              <a:sym typeface="DM Sans"/>
            </a:endParaRPr>
          </a:p>
        </p:txBody>
      </p:sp>
      <p:sp>
        <p:nvSpPr>
          <p:cNvPr id="617" name="Google Shape;617;g12f2e36dea4_0_524"/>
          <p:cNvSpPr txBox="1"/>
          <p:nvPr/>
        </p:nvSpPr>
        <p:spPr>
          <a:xfrm>
            <a:off x="465275" y="82227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Glosario</a:t>
            </a:r>
            <a:endParaRPr b="1" i="0" sz="4000" u="none" cap="none" strike="noStrike">
              <a:solidFill>
                <a:schemeClr val="dk1"/>
              </a:solidFill>
              <a:latin typeface="DM Sans"/>
              <a:ea typeface="DM Sans"/>
              <a:cs typeface="DM Sans"/>
              <a:sym typeface="DM Sans"/>
            </a:endParaRPr>
          </a:p>
        </p:txBody>
      </p:sp>
      <p:sp>
        <p:nvSpPr>
          <p:cNvPr id="618" name="Google Shape;618;g12f2e36dea4_0_524"/>
          <p:cNvSpPr txBox="1"/>
          <p:nvPr/>
        </p:nvSpPr>
        <p:spPr>
          <a:xfrm>
            <a:off x="465275" y="1788450"/>
            <a:ext cx="3834600" cy="30144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Feature Engineering</a:t>
            </a:r>
            <a:r>
              <a:rPr lang="es" sz="1350">
                <a:solidFill>
                  <a:schemeClr val="dk1"/>
                </a:solidFill>
                <a:highlight>
                  <a:srgbClr val="EAFF6A"/>
                </a:highlight>
                <a:latin typeface="DM Sans"/>
                <a:ea typeface="DM Sans"/>
                <a:cs typeface="DM Sans"/>
                <a:sym typeface="DM Sans"/>
              </a:rPr>
              <a:t>: </a:t>
            </a:r>
            <a:r>
              <a:rPr lang="es" sz="1350">
                <a:solidFill>
                  <a:schemeClr val="dk1"/>
                </a:solidFill>
                <a:latin typeface="DM Sans"/>
                <a:ea typeface="DM Sans"/>
                <a:cs typeface="DM Sans"/>
                <a:sym typeface="DM Sans"/>
              </a:rPr>
              <a:t>proceso mediante el cual se hace la limpieza y estructuración de datos lidiando con nulos, atípicos, outliers, categorías no deseadas. Suele ser una de las etapas donde más se debe invertir tiempo para que los datos que salgan sean de buena calidad</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Analitica predictiva</a:t>
            </a:r>
            <a:r>
              <a:rPr lang="es" sz="1350">
                <a:solidFill>
                  <a:schemeClr val="dk1"/>
                </a:solidFill>
                <a:highlight>
                  <a:srgbClr val="EAFF6A"/>
                </a:highlight>
                <a:latin typeface="DM Sans"/>
                <a:ea typeface="DM Sans"/>
                <a:cs typeface="DM Sans"/>
                <a:sym typeface="DM Sans"/>
              </a:rPr>
              <a:t>: </a:t>
            </a:r>
            <a:r>
              <a:rPr lang="es" sz="1350">
                <a:solidFill>
                  <a:schemeClr val="dk1"/>
                </a:solidFill>
                <a:latin typeface="DM Sans"/>
                <a:ea typeface="DM Sans"/>
                <a:cs typeface="DM Sans"/>
                <a:sym typeface="DM Sans"/>
              </a:rPr>
              <a:t>toma de decisiones en el negocio con base en información histórica para mejorar márgenes de productividad. Comprende todo lo que se conoce como procesos de Bussiness Intelligence y Decision Making</a:t>
            </a:r>
            <a:endParaRPr b="1" sz="1350">
              <a:solidFill>
                <a:schemeClr val="dk1"/>
              </a:solidFill>
              <a:highlight>
                <a:srgbClr val="EAFF6A"/>
              </a:highlight>
              <a:latin typeface="DM Sans"/>
              <a:ea typeface="DM Sans"/>
              <a:cs typeface="DM Sans"/>
              <a:sym typeface="DM Sans"/>
            </a:endParaRPr>
          </a:p>
        </p:txBody>
      </p:sp>
      <p:sp>
        <p:nvSpPr>
          <p:cNvPr id="619" name="Google Shape;619;g12f2e36dea4_0_524"/>
          <p:cNvSpPr txBox="1"/>
          <p:nvPr/>
        </p:nvSpPr>
        <p:spPr>
          <a:xfrm>
            <a:off x="4519500" y="1788450"/>
            <a:ext cx="3834600" cy="2806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Sistemas de recomendación</a:t>
            </a:r>
            <a:r>
              <a:rPr lang="es" sz="1350">
                <a:solidFill>
                  <a:schemeClr val="dk1"/>
                </a:solidFill>
                <a:highlight>
                  <a:srgbClr val="EAFF6A"/>
                </a:highlight>
                <a:latin typeface="DM Sans"/>
                <a:ea typeface="DM Sans"/>
                <a:cs typeface="DM Sans"/>
                <a:sym typeface="DM Sans"/>
              </a:rPr>
              <a:t>: </a:t>
            </a:r>
            <a:r>
              <a:rPr lang="es" sz="1350">
                <a:solidFill>
                  <a:schemeClr val="dk1"/>
                </a:solidFill>
                <a:latin typeface="DM Sans"/>
                <a:ea typeface="DM Sans"/>
                <a:cs typeface="DM Sans"/>
                <a:sym typeface="DM Sans"/>
              </a:rPr>
              <a:t>entendimiento del comportamiento de consumo de compradores para generar productos, ofertas y descuentos personalizados basados en tendencias. Estos sistemas son muy comunes en plataformas como Mercadolibre, Amazon, Ebay, Alibaba</a:t>
            </a:r>
            <a:endParaRPr sz="1350">
              <a:solidFill>
                <a:schemeClr val="dk1"/>
              </a:solidFill>
              <a:latin typeface="DM Sans"/>
              <a:ea typeface="DM Sans"/>
              <a:cs typeface="DM Sans"/>
              <a:sym typeface="DM Sans"/>
            </a:endParaRPr>
          </a:p>
          <a:p>
            <a:pPr indent="0" lvl="0" marL="0" rtl="0" algn="l">
              <a:lnSpc>
                <a:spcPct val="100000"/>
              </a:lnSpc>
              <a:spcBef>
                <a:spcPts val="100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Clicksteams</a:t>
            </a:r>
            <a:r>
              <a:rPr lang="es" sz="1350">
                <a:solidFill>
                  <a:schemeClr val="dk1"/>
                </a:solidFill>
                <a:highlight>
                  <a:srgbClr val="EAFF6A"/>
                </a:highlight>
                <a:latin typeface="DM Sans"/>
                <a:ea typeface="DM Sans"/>
                <a:cs typeface="DM Sans"/>
                <a:sym typeface="DM Sans"/>
              </a:rPr>
              <a:t>: </a:t>
            </a:r>
            <a:r>
              <a:rPr lang="es" sz="1350">
                <a:solidFill>
                  <a:schemeClr val="dk1"/>
                </a:solidFill>
                <a:latin typeface="DM Sans"/>
                <a:ea typeface="DM Sans"/>
                <a:cs typeface="DM Sans"/>
                <a:sym typeface="DM Sans"/>
              </a:rPr>
              <a:t>sistema de recomendación usado por amazon que sigue la secuencia de clicks y tiempos en pantalla de potenciales compradores para mostrar resultados personalizados</a:t>
            </a:r>
            <a:endParaRPr b="1" sz="1350">
              <a:solidFill>
                <a:schemeClr val="dk1"/>
              </a:solidFill>
              <a:highlight>
                <a:srgbClr val="EAFF6A"/>
              </a:highlight>
              <a:latin typeface="DM Sans"/>
              <a:ea typeface="DM Sans"/>
              <a:cs typeface="DM Sans"/>
              <a:sym typeface="DM Sans"/>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104"/>
          <p:cNvSpPr txBox="1"/>
          <p:nvPr/>
        </p:nvSpPr>
        <p:spPr>
          <a:xfrm>
            <a:off x="2382900" y="2171550"/>
            <a:ext cx="43782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4000"/>
              <a:buFont typeface="Arial"/>
              <a:buNone/>
            </a:pPr>
            <a:r>
              <a:rPr b="1" i="0" lang="es" sz="4000" u="none" cap="none" strike="noStrike">
                <a:solidFill>
                  <a:srgbClr val="FFFFFF"/>
                </a:solidFill>
                <a:latin typeface="DM Sans"/>
                <a:ea typeface="DM Sans"/>
                <a:cs typeface="DM Sans"/>
                <a:sym typeface="DM Sans"/>
              </a:rPr>
              <a:t>Muchas gracias</a:t>
            </a:r>
            <a:r>
              <a:rPr b="1" i="0" lang="es" sz="4000" u="none" cap="none" strike="noStrike">
                <a:solidFill>
                  <a:srgbClr val="EAFF6A"/>
                </a:solidFill>
                <a:latin typeface="DM Sans"/>
                <a:ea typeface="DM Sans"/>
                <a:cs typeface="DM Sans"/>
                <a:sym typeface="DM Sans"/>
              </a:rPr>
              <a:t>.</a:t>
            </a:r>
            <a:endParaRPr b="0" i="0" sz="4000" u="none" cap="none" strike="noStrike">
              <a:solidFill>
                <a:srgbClr val="EAFF6A"/>
              </a:solidFill>
              <a:latin typeface="DM Sans"/>
              <a:ea typeface="DM Sans"/>
              <a:cs typeface="DM Sans"/>
              <a:sym typeface="DM Sans"/>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106"/>
          <p:cNvSpPr txBox="1"/>
          <p:nvPr/>
        </p:nvSpPr>
        <p:spPr>
          <a:xfrm>
            <a:off x="1339500" y="693075"/>
            <a:ext cx="6465000" cy="1088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1" i="0" lang="es" sz="4000" u="none" cap="none" strike="noStrike">
                <a:solidFill>
                  <a:srgbClr val="EAFF6A"/>
                </a:solidFill>
                <a:latin typeface="Helvetica Neue"/>
                <a:ea typeface="Helvetica Neue"/>
                <a:cs typeface="Helvetica Neue"/>
                <a:sym typeface="Helvetica Neue"/>
              </a:rPr>
              <a:t>Resumen</a:t>
            </a:r>
            <a:r>
              <a:rPr b="1" i="0" lang="es" sz="4000" u="none" cap="none" strike="noStrike">
                <a:solidFill>
                  <a:srgbClr val="DEFC52"/>
                </a:solidFill>
                <a:latin typeface="Helvetica Neue"/>
                <a:ea typeface="Helvetica Neue"/>
                <a:cs typeface="Helvetica Neue"/>
                <a:sym typeface="Helvetica Neue"/>
              </a:rPr>
              <a:t> </a:t>
            </a:r>
            <a:endParaRPr b="1" i="0" sz="4000" u="none" cap="none" strike="noStrike">
              <a:solidFill>
                <a:srgbClr val="DEFC52"/>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4000"/>
              <a:buFont typeface="Arial"/>
              <a:buNone/>
            </a:pPr>
            <a:r>
              <a:rPr b="1" i="0" lang="es" sz="4000" u="none" cap="none" strike="noStrike">
                <a:solidFill>
                  <a:schemeClr val="lt1"/>
                </a:solidFill>
                <a:latin typeface="Helvetica Neue"/>
                <a:ea typeface="Helvetica Neue"/>
                <a:cs typeface="Helvetica Neue"/>
                <a:sym typeface="Helvetica Neue"/>
              </a:rPr>
              <a:t>de la clase hoy</a:t>
            </a:r>
            <a:endParaRPr b="0" i="0" sz="4000" u="none" cap="none" strike="noStrike">
              <a:solidFill>
                <a:schemeClr val="lt1"/>
              </a:solidFill>
              <a:latin typeface="Helvetica Neue Light"/>
              <a:ea typeface="Helvetica Neue Light"/>
              <a:cs typeface="Helvetica Neue Light"/>
              <a:sym typeface="Helvetica Neue Light"/>
            </a:endParaRPr>
          </a:p>
        </p:txBody>
      </p:sp>
      <p:sp>
        <p:nvSpPr>
          <p:cNvPr id="630" name="Google Shape;630;p106"/>
          <p:cNvSpPr txBox="1"/>
          <p:nvPr/>
        </p:nvSpPr>
        <p:spPr>
          <a:xfrm>
            <a:off x="2109143" y="2502363"/>
            <a:ext cx="4925700" cy="10647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Casos de éxito: Andreni, Medpalaya, Amazon</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Ejemplo en vivo: fase por fase</a:t>
            </a:r>
            <a:endParaRPr b="0" i="0" sz="1350" u="none" cap="none" strike="noStrike">
              <a:solidFill>
                <a:schemeClr val="lt1"/>
              </a:solidFill>
              <a:latin typeface="DM Sans"/>
              <a:ea typeface="DM Sans"/>
              <a:cs typeface="DM Sans"/>
              <a:sym typeface="DM Sans"/>
            </a:endParaRPr>
          </a:p>
          <a:p>
            <a:pPr indent="0" lvl="0" marL="0" marR="0" rtl="0" algn="l">
              <a:lnSpc>
                <a:spcPct val="100000"/>
              </a:lnSpc>
              <a:spcBef>
                <a:spcPts val="1000"/>
              </a:spcBef>
              <a:spcAft>
                <a:spcPts val="1000"/>
              </a:spcAft>
              <a:buNone/>
            </a:pPr>
            <a:r>
              <a:t/>
            </a:r>
            <a:endParaRPr b="0" i="0" sz="1350" u="none" cap="none" strike="noStrike">
              <a:solidFill>
                <a:schemeClr val="lt1"/>
              </a:solidFill>
              <a:latin typeface="DM Sans"/>
              <a:ea typeface="DM Sans"/>
              <a:cs typeface="DM Sans"/>
              <a:sym typeface="DM Sans"/>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pic>
        <p:nvPicPr>
          <p:cNvPr id="635" name="Google Shape;635;p107"/>
          <p:cNvPicPr preferRelativeResize="0"/>
          <p:nvPr/>
        </p:nvPicPr>
        <p:blipFill rotWithShape="1">
          <a:blip r:embed="rId3">
            <a:alphaModFix/>
          </a:blip>
          <a:srcRect b="0" l="3325" r="0" t="930"/>
          <a:stretch/>
        </p:blipFill>
        <p:spPr>
          <a:xfrm>
            <a:off x="-8600" y="0"/>
            <a:ext cx="3314524" cy="5143501"/>
          </a:xfrm>
          <a:prstGeom prst="rect">
            <a:avLst/>
          </a:prstGeom>
          <a:noFill/>
          <a:ln>
            <a:noFill/>
          </a:ln>
        </p:spPr>
      </p:pic>
      <p:sp>
        <p:nvSpPr>
          <p:cNvPr id="636" name="Google Shape;636;p107"/>
          <p:cNvSpPr txBox="1"/>
          <p:nvPr/>
        </p:nvSpPr>
        <p:spPr>
          <a:xfrm>
            <a:off x="3641425" y="902250"/>
            <a:ext cx="4987200" cy="1169700"/>
          </a:xfrm>
          <a:prstGeom prst="rect">
            <a:avLst/>
          </a:prstGeom>
          <a:noFill/>
          <a:ln>
            <a:noFill/>
          </a:ln>
        </p:spPr>
        <p:txBody>
          <a:bodyPr anchorCtr="0" anchor="t" bIns="91425" lIns="91425" spcFirstLastPara="1" rIns="91425" wrap="square" tIns="91425">
            <a:spAutoFit/>
          </a:bodyPr>
          <a:lstStyle/>
          <a:p>
            <a:pPr indent="0" lvl="0" marL="0" marR="0" rtl="0" algn="l">
              <a:lnSpc>
                <a:spcPct val="8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Encuesta</a:t>
            </a:r>
            <a:endParaRPr b="1" i="0" sz="4000" u="none" cap="none" strike="noStrike">
              <a:solidFill>
                <a:schemeClr val="dk1"/>
              </a:solidFill>
              <a:latin typeface="DM Sans"/>
              <a:ea typeface="DM Sans"/>
              <a:cs typeface="DM Sans"/>
              <a:sym typeface="DM Sans"/>
            </a:endParaRPr>
          </a:p>
          <a:p>
            <a:pPr indent="0" lvl="0" marL="0" marR="0" rtl="0" algn="l">
              <a:lnSpc>
                <a:spcPct val="80000"/>
              </a:lnSpc>
              <a:spcBef>
                <a:spcPts val="0"/>
              </a:spcBef>
              <a:spcAft>
                <a:spcPts val="0"/>
              </a:spcAft>
              <a:buClr>
                <a:srgbClr val="000000"/>
              </a:buClr>
              <a:buSzPts val="4000"/>
              <a:buFont typeface="Arial"/>
              <a:buNone/>
            </a:pPr>
            <a:r>
              <a:rPr b="1" i="0" lang="es" sz="4000" u="none" cap="none" strike="noStrike">
                <a:solidFill>
                  <a:srgbClr val="83AEFB"/>
                </a:solidFill>
                <a:latin typeface="DM Sans"/>
                <a:ea typeface="DM Sans"/>
                <a:cs typeface="DM Sans"/>
                <a:sym typeface="DM Sans"/>
              </a:rPr>
              <a:t>sobre esta clase</a:t>
            </a:r>
            <a:endParaRPr b="1" i="0" sz="4000" u="none" cap="none" strike="noStrike">
              <a:solidFill>
                <a:srgbClr val="83AEFB"/>
              </a:solidFill>
              <a:latin typeface="DM Sans"/>
              <a:ea typeface="DM Sans"/>
              <a:cs typeface="DM Sans"/>
              <a:sym typeface="DM Sans"/>
            </a:endParaRPr>
          </a:p>
        </p:txBody>
      </p:sp>
      <p:sp>
        <p:nvSpPr>
          <p:cNvPr id="637" name="Google Shape;637;p107"/>
          <p:cNvSpPr txBox="1"/>
          <p:nvPr/>
        </p:nvSpPr>
        <p:spPr>
          <a:xfrm>
            <a:off x="3641425" y="2411900"/>
            <a:ext cx="4987200" cy="1954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83AEFB"/>
                </a:solidFill>
                <a:latin typeface="DM Sans Medium"/>
                <a:ea typeface="DM Sans Medium"/>
                <a:cs typeface="DM Sans Medium"/>
                <a:sym typeface="DM Sans Medium"/>
              </a:rPr>
              <a:t>Por encuestas de Zoom</a:t>
            </a:r>
            <a:endParaRPr b="0" i="0" sz="1800" u="none" cap="none" strike="noStrike">
              <a:solidFill>
                <a:srgbClr val="83AEFB"/>
              </a:solidFill>
              <a:latin typeface="DM Sans Medium"/>
              <a:ea typeface="DM Sans Medium"/>
              <a:cs typeface="DM Sans Medium"/>
              <a:sym typeface="DM Sans Medium"/>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Helvetica Neue Light"/>
              <a:ea typeface="Helvetica Neue Light"/>
              <a:cs typeface="Helvetica Neue Light"/>
              <a:sym typeface="Helvetica Neue Light"/>
            </a:endParaRPr>
          </a:p>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rgbClr val="000000"/>
                </a:solidFill>
                <a:latin typeface="DM Sans"/>
                <a:ea typeface="DM Sans"/>
                <a:cs typeface="DM Sans"/>
                <a:sym typeface="DM Sans"/>
              </a:rPr>
              <a:t>¡Terminamos la clase! </a:t>
            </a:r>
            <a:endParaRPr b="1"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0" i="0" lang="es" sz="1350" u="none" cap="none" strike="noStrike">
                <a:solidFill>
                  <a:srgbClr val="000000"/>
                </a:solidFill>
                <a:latin typeface="DM Sans"/>
                <a:ea typeface="DM Sans"/>
                <a:cs typeface="DM Sans"/>
                <a:sym typeface="DM Sans"/>
              </a:rPr>
              <a:t>Cuéntanos qué temas te resultaron más complejos de entender. </a:t>
            </a:r>
            <a:r>
              <a:rPr b="1" i="0" lang="es" sz="1350" u="none" cap="none" strike="noStrike">
                <a:solidFill>
                  <a:srgbClr val="000000"/>
                </a:solidFill>
                <a:latin typeface="DM Sans"/>
                <a:ea typeface="DM Sans"/>
                <a:cs typeface="DM Sans"/>
                <a:sym typeface="DM Sans"/>
              </a:rPr>
              <a:t>Puedes elegir más de uno</a:t>
            </a:r>
            <a:r>
              <a:rPr b="0" i="0" lang="es" sz="1350" u="none" cap="none" strike="noStrike">
                <a:solidFill>
                  <a:srgbClr val="000000"/>
                </a:solidFill>
                <a:latin typeface="DM Sans"/>
                <a:ea typeface="DM Sans"/>
                <a:cs typeface="DM Sans"/>
                <a:sym typeface="DM Sans"/>
              </a:rPr>
              <a:t>. Vamos a retomar aquellos temas que resultaron de mayor dificultad en el próximo AfterClass.</a:t>
            </a:r>
            <a:endParaRPr b="0" i="0" sz="1350" u="none" cap="none" strike="noStrike">
              <a:solidFill>
                <a:srgbClr val="000000"/>
              </a:solidFill>
              <a:latin typeface="DM Sans"/>
              <a:ea typeface="DM Sans"/>
              <a:cs typeface="DM Sans"/>
              <a:sym typeface="DM Sans"/>
            </a:endParaRPr>
          </a:p>
        </p:txBody>
      </p:sp>
      <p:pic>
        <p:nvPicPr>
          <p:cNvPr id="638" name="Google Shape;638;p107"/>
          <p:cNvPicPr preferRelativeResize="0"/>
          <p:nvPr/>
        </p:nvPicPr>
        <p:blipFill rotWithShape="1">
          <a:blip r:embed="rId4">
            <a:alphaModFix/>
          </a:blip>
          <a:srcRect b="0" l="33171" r="23876" t="0"/>
          <a:stretch/>
        </p:blipFill>
        <p:spPr>
          <a:xfrm>
            <a:off x="-8600" y="0"/>
            <a:ext cx="3314524" cy="5143501"/>
          </a:xfrm>
          <a:prstGeom prst="rect">
            <a:avLst/>
          </a:prstGeom>
          <a:noFill/>
          <a:ln>
            <a:noFill/>
          </a:ln>
        </p:spPr>
      </p:pic>
      <p:pic>
        <p:nvPicPr>
          <p:cNvPr id="639" name="Google Shape;639;p107" title="imagen decorativa de un foco de luz"/>
          <p:cNvPicPr preferRelativeResize="0"/>
          <p:nvPr/>
        </p:nvPicPr>
        <p:blipFill rotWithShape="1">
          <a:blip r:embed="rId5">
            <a:alphaModFix/>
          </a:blip>
          <a:srcRect b="0" l="29645" r="28315" t="0"/>
          <a:stretch/>
        </p:blipFill>
        <p:spPr>
          <a:xfrm>
            <a:off x="-8600" y="0"/>
            <a:ext cx="3314524" cy="514350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103"/>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Opina y valora</a:t>
            </a:r>
            <a:r>
              <a:rPr b="1" i="0" lang="es" sz="4000" u="none" cap="none" strike="noStrike">
                <a:solidFill>
                  <a:srgbClr val="DEFC52"/>
                </a:solidFill>
                <a:latin typeface="DM Sans"/>
                <a:ea typeface="DM Sans"/>
                <a:cs typeface="DM Sans"/>
                <a:sym typeface="DM Sans"/>
              </a:rPr>
              <a:t> </a:t>
            </a:r>
            <a:endParaRPr b="1" i="0" sz="4000" u="none" cap="none" strike="noStrike">
              <a:solidFill>
                <a:srgbClr val="DEFC52"/>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lt1"/>
                </a:solidFill>
                <a:latin typeface="DM Sans"/>
                <a:ea typeface="DM Sans"/>
                <a:cs typeface="DM Sans"/>
                <a:sym typeface="DM Sans"/>
              </a:rPr>
              <a:t>esta clase</a:t>
            </a:r>
            <a:endParaRPr b="1" i="0" sz="4000" u="none" cap="none" strike="noStrike">
              <a:solidFill>
                <a:schemeClr val="lt1"/>
              </a:solidFill>
              <a:latin typeface="DM Sans"/>
              <a:ea typeface="DM Sans"/>
              <a:cs typeface="DM Sans"/>
              <a:sym typeface="DM Sans"/>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109"/>
          <p:cNvSpPr/>
          <p:nvPr/>
        </p:nvSpPr>
        <p:spPr>
          <a:xfrm>
            <a:off x="2969700" y="3310000"/>
            <a:ext cx="3204600" cy="392400"/>
          </a:xfrm>
          <a:prstGeom prst="rect">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09"/>
          <p:cNvSpPr txBox="1"/>
          <p:nvPr/>
        </p:nvSpPr>
        <p:spPr>
          <a:xfrm>
            <a:off x="1007700" y="1441100"/>
            <a:ext cx="7128600" cy="1650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s" sz="3000" u="none" cap="none" strike="noStrike">
                <a:solidFill>
                  <a:schemeClr val="lt1"/>
                </a:solidFill>
                <a:latin typeface="DM Sans"/>
                <a:ea typeface="DM Sans"/>
                <a:cs typeface="DM Sans"/>
                <a:sym typeface="DM Sans"/>
              </a:rPr>
              <a:t>¿Sabías que </a:t>
            </a:r>
            <a:endParaRPr b="1" i="0" sz="3000" u="none" cap="none" strike="noStrike">
              <a:solidFill>
                <a:schemeClr val="lt1"/>
              </a:solidFill>
              <a:latin typeface="DM Sans"/>
              <a:ea typeface="DM Sans"/>
              <a:cs typeface="DM Sans"/>
              <a:sym typeface="DM Sans"/>
            </a:endParaRPr>
          </a:p>
          <a:p>
            <a:pPr indent="0" lvl="0" marL="0" marR="0" rtl="0" algn="ctr">
              <a:lnSpc>
                <a:spcPct val="100000"/>
              </a:lnSpc>
              <a:spcBef>
                <a:spcPts val="0"/>
              </a:spcBef>
              <a:spcAft>
                <a:spcPts val="0"/>
              </a:spcAft>
              <a:buClr>
                <a:schemeClr val="dk1"/>
              </a:buClr>
              <a:buSzPts val="1100"/>
              <a:buFont typeface="Arial"/>
              <a:buNone/>
            </a:pPr>
            <a:r>
              <a:rPr b="1" i="0" lang="es" sz="3000" u="none" cap="none" strike="noStrike">
                <a:solidFill>
                  <a:srgbClr val="EAFF6A"/>
                </a:solidFill>
                <a:latin typeface="DM Sans"/>
                <a:ea typeface="DM Sans"/>
                <a:cs typeface="DM Sans"/>
                <a:sym typeface="DM Sans"/>
              </a:rPr>
              <a:t>premiamos a nuestros estudiantes</a:t>
            </a:r>
            <a:r>
              <a:rPr b="1" i="0" lang="es" sz="3000" u="none" cap="none" strike="noStrike">
                <a:solidFill>
                  <a:schemeClr val="lt1"/>
                </a:solidFill>
                <a:latin typeface="DM Sans"/>
                <a:ea typeface="DM Sans"/>
                <a:cs typeface="DM Sans"/>
                <a:sym typeface="DM Sans"/>
              </a:rPr>
              <a:t> </a:t>
            </a:r>
            <a:endParaRPr b="1" i="0" sz="3000" u="none" cap="none" strike="noStrike">
              <a:solidFill>
                <a:schemeClr val="lt1"/>
              </a:solidFill>
              <a:latin typeface="DM Sans"/>
              <a:ea typeface="DM Sans"/>
              <a:cs typeface="DM Sans"/>
              <a:sym typeface="DM Sans"/>
            </a:endParaRPr>
          </a:p>
          <a:p>
            <a:pPr indent="0" lvl="0" marL="0" marR="0" rtl="0" algn="ctr">
              <a:lnSpc>
                <a:spcPct val="100000"/>
              </a:lnSpc>
              <a:spcBef>
                <a:spcPts val="0"/>
              </a:spcBef>
              <a:spcAft>
                <a:spcPts val="0"/>
              </a:spcAft>
              <a:buClr>
                <a:schemeClr val="dk1"/>
              </a:buClr>
              <a:buSzPts val="1100"/>
              <a:buFont typeface="Arial"/>
              <a:buNone/>
            </a:pPr>
            <a:r>
              <a:rPr b="1" i="0" lang="es" sz="3000" u="none" cap="none" strike="noStrike">
                <a:solidFill>
                  <a:schemeClr val="lt1"/>
                </a:solidFill>
                <a:latin typeface="DM Sans"/>
                <a:ea typeface="DM Sans"/>
                <a:cs typeface="DM Sans"/>
                <a:sym typeface="DM Sans"/>
              </a:rPr>
              <a:t>por su dedicación? </a:t>
            </a:r>
            <a:endParaRPr b="1" i="0" sz="3000" u="none" cap="none" strike="noStrike">
              <a:solidFill>
                <a:schemeClr val="lt1"/>
              </a:solidFill>
              <a:latin typeface="DM Sans"/>
              <a:ea typeface="DM Sans"/>
              <a:cs typeface="DM Sans"/>
              <a:sym typeface="DM Sans"/>
            </a:endParaRPr>
          </a:p>
        </p:txBody>
      </p:sp>
      <p:sp>
        <p:nvSpPr>
          <p:cNvPr id="651" name="Google Shape;651;p109"/>
          <p:cNvSpPr txBox="1"/>
          <p:nvPr/>
        </p:nvSpPr>
        <p:spPr>
          <a:xfrm>
            <a:off x="2109150" y="3310000"/>
            <a:ext cx="4925700" cy="3924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350"/>
              <a:buFont typeface="Arial"/>
              <a:buNone/>
            </a:pPr>
            <a:r>
              <a:rPr b="0" i="0" lang="es" sz="1350" u="none" cap="none" strike="noStrike">
                <a:solidFill>
                  <a:schemeClr val="lt1"/>
                </a:solidFill>
                <a:latin typeface="DM Sans"/>
                <a:ea typeface="DM Sans"/>
                <a:cs typeface="DM Sans"/>
                <a:sym typeface="DM Sans"/>
              </a:rPr>
              <a:t>Conoce los </a:t>
            </a:r>
            <a:r>
              <a:rPr b="0" i="0" lang="es" sz="1350" u="sng" cap="none" strike="noStrike">
                <a:solidFill>
                  <a:schemeClr val="accent5"/>
                </a:solidFill>
                <a:latin typeface="DM Sans"/>
                <a:ea typeface="DM Sans"/>
                <a:cs typeface="DM Sans"/>
                <a:sym typeface="DM Sans"/>
                <a:hlinkClick r:id="rId3">
                  <a:extLst>
                    <a:ext uri="{A12FA001-AC4F-418D-AE19-62706E023703}">
                      <ahyp:hlinkClr val="tx"/>
                    </a:ext>
                  </a:extLst>
                </a:hlinkClick>
              </a:rPr>
              <a:t>beneficios</a:t>
            </a:r>
            <a:r>
              <a:rPr b="0" i="0" lang="es" sz="1350" u="none" cap="none" strike="noStrike">
                <a:solidFill>
                  <a:schemeClr val="lt1"/>
                </a:solidFill>
                <a:latin typeface="DM Sans"/>
                <a:ea typeface="DM Sans"/>
                <a:cs typeface="DM Sans"/>
                <a:sym typeface="DM Sans"/>
              </a:rPr>
              <a:t> del </a:t>
            </a:r>
            <a:r>
              <a:rPr b="1" i="0" lang="es" sz="1350" u="none" cap="none" strike="noStrike">
                <a:solidFill>
                  <a:schemeClr val="lt1"/>
                </a:solidFill>
                <a:latin typeface="DM Sans"/>
                <a:ea typeface="DM Sans"/>
                <a:cs typeface="DM Sans"/>
                <a:sym typeface="DM Sans"/>
              </a:rPr>
              <a:t>Top 10</a:t>
            </a:r>
            <a:endParaRPr b="1" i="0" sz="1350" u="none" cap="none" strike="noStrike">
              <a:solidFill>
                <a:schemeClr val="lt1"/>
              </a:solidFill>
              <a:latin typeface="DM Sans"/>
              <a:ea typeface="DM Sans"/>
              <a:cs typeface="DM Sans"/>
              <a:sym typeface="DM Sans"/>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pic>
        <p:nvPicPr>
          <p:cNvPr id="656" name="Google Shape;656;p105" title="Hashtag &quot;democratizando la educación&quot;"/>
          <p:cNvPicPr preferRelativeResize="0"/>
          <p:nvPr/>
        </p:nvPicPr>
        <p:blipFill rotWithShape="1">
          <a:blip r:embed="rId3">
            <a:alphaModFix/>
          </a:blip>
          <a:srcRect b="0" l="0" r="0" t="0"/>
          <a:stretch/>
        </p:blipFill>
        <p:spPr>
          <a:xfrm>
            <a:off x="1609675" y="2410500"/>
            <a:ext cx="5924650" cy="322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53"/>
          <p:cNvSpPr txBox="1"/>
          <p:nvPr/>
        </p:nvSpPr>
        <p:spPr>
          <a:xfrm>
            <a:off x="1461288"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chemeClr val="lt1"/>
                </a:solidFill>
                <a:latin typeface="DM Sans"/>
                <a:ea typeface="DM Sans"/>
                <a:cs typeface="DM Sans"/>
                <a:sym typeface="DM Sans"/>
              </a:rPr>
              <a:t>Introducción</a:t>
            </a:r>
            <a:endParaRPr b="1" i="0" sz="4000" u="none" cap="none" strike="noStrike">
              <a:solidFill>
                <a:srgbClr val="EAFF6A"/>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grpSp>
        <p:nvGrpSpPr>
          <p:cNvPr id="176" name="Google Shape;176;g12f0bee2fb9_0_83"/>
          <p:cNvGrpSpPr/>
          <p:nvPr/>
        </p:nvGrpSpPr>
        <p:grpSpPr>
          <a:xfrm>
            <a:off x="457338" y="468286"/>
            <a:ext cx="431100" cy="431100"/>
            <a:chOff x="4616400" y="1950761"/>
            <a:chExt cx="431100" cy="431100"/>
          </a:xfrm>
        </p:grpSpPr>
        <p:sp>
          <p:nvSpPr>
            <p:cNvPr id="177" name="Google Shape;177;g12f0bee2fb9_0_83"/>
            <p:cNvSpPr/>
            <p:nvPr/>
          </p:nvSpPr>
          <p:spPr>
            <a:xfrm>
              <a:off x="4616400" y="1950761"/>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8" name="Google Shape;178;g12f0bee2fb9_0_83" title="ícono para recordar"/>
            <p:cNvPicPr preferRelativeResize="0"/>
            <p:nvPr/>
          </p:nvPicPr>
          <p:blipFill rotWithShape="1">
            <a:blip r:embed="rId3">
              <a:alphaModFix/>
            </a:blip>
            <a:srcRect b="0" l="0" r="0" t="0"/>
            <a:stretch/>
          </p:blipFill>
          <p:spPr>
            <a:xfrm>
              <a:off x="4699911" y="2034249"/>
              <a:ext cx="264076" cy="264076"/>
            </a:xfrm>
            <a:prstGeom prst="rect">
              <a:avLst/>
            </a:prstGeom>
            <a:noFill/>
            <a:ln>
              <a:noFill/>
            </a:ln>
          </p:spPr>
        </p:pic>
      </p:grpSp>
      <p:sp>
        <p:nvSpPr>
          <p:cNvPr id="179" name="Google Shape;179;g12f0bee2fb9_0_83"/>
          <p:cNvSpPr txBox="1"/>
          <p:nvPr/>
        </p:nvSpPr>
        <p:spPr>
          <a:xfrm>
            <a:off x="457350" y="1820575"/>
            <a:ext cx="7169400" cy="18009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600"/>
              </a:spcBef>
              <a:spcAft>
                <a:spcPts val="0"/>
              </a:spcAft>
              <a:buClr>
                <a:schemeClr val="dk1"/>
              </a:buClr>
              <a:buSzPts val="1100"/>
              <a:buFont typeface="Arial"/>
              <a:buNone/>
            </a:pPr>
            <a:r>
              <a:rPr lang="es" sz="2000">
                <a:solidFill>
                  <a:schemeClr val="lt1"/>
                </a:solidFill>
                <a:latin typeface="DM Sans"/>
                <a:ea typeface="DM Sans"/>
                <a:cs typeface="DM Sans"/>
                <a:sym typeface="DM Sans"/>
              </a:rPr>
              <a:t>Continuando con la clase de </a:t>
            </a:r>
            <a:r>
              <a:rPr b="1" lang="es" sz="2000">
                <a:solidFill>
                  <a:schemeClr val="lt1"/>
                </a:solidFill>
                <a:latin typeface="DM Sans"/>
                <a:ea typeface="DM Sans"/>
                <a:cs typeface="DM Sans"/>
                <a:sym typeface="DM Sans"/>
              </a:rPr>
              <a:t>Estudios de Casos de Modelos Analíticos I </a:t>
            </a:r>
            <a:r>
              <a:rPr lang="es" sz="2000">
                <a:solidFill>
                  <a:schemeClr val="lt1"/>
                </a:solidFill>
                <a:latin typeface="DM Sans"/>
                <a:ea typeface="DM Sans"/>
                <a:cs typeface="DM Sans"/>
                <a:sym typeface="DM Sans"/>
              </a:rPr>
              <a:t>en esta sesión veremos algunas aplicaciones adicionales del mundo de la Ciencia de Datos, en diferentes industrias. </a:t>
            </a:r>
            <a:endParaRPr sz="2000">
              <a:solidFill>
                <a:schemeClr val="lt1"/>
              </a:solidFill>
              <a:latin typeface="DM Sans"/>
              <a:ea typeface="DM Sans"/>
              <a:cs typeface="DM Sans"/>
              <a:sym typeface="DM Sans"/>
            </a:endParaRPr>
          </a:p>
          <a:p>
            <a:pPr indent="0" lvl="0" marL="0" rtl="0" algn="l">
              <a:lnSpc>
                <a:spcPct val="100000"/>
              </a:lnSpc>
              <a:spcBef>
                <a:spcPts val="600"/>
              </a:spcBef>
              <a:spcAft>
                <a:spcPts val="0"/>
              </a:spcAft>
              <a:buClr>
                <a:schemeClr val="dk1"/>
              </a:buClr>
              <a:buSzPts val="1100"/>
              <a:buFont typeface="Arial"/>
              <a:buNone/>
            </a:pPr>
            <a:r>
              <a:t/>
            </a:r>
            <a:endParaRPr b="1" sz="2000">
              <a:solidFill>
                <a:srgbClr val="EAFF6A"/>
              </a:solidFill>
              <a:latin typeface="DM Sans"/>
              <a:ea typeface="DM Sans"/>
              <a:cs typeface="DM Sans"/>
              <a:sym typeface="DM Sans"/>
            </a:endParaRPr>
          </a:p>
        </p:txBody>
      </p:sp>
      <p:sp>
        <p:nvSpPr>
          <p:cNvPr id="180" name="Google Shape;180;g12f0bee2fb9_0_83"/>
          <p:cNvSpPr txBox="1"/>
          <p:nvPr/>
        </p:nvSpPr>
        <p:spPr>
          <a:xfrm>
            <a:off x="501450" y="990513"/>
            <a:ext cx="7310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rgbClr val="EAFF6A"/>
                </a:solidFill>
                <a:latin typeface="DM Sans"/>
                <a:ea typeface="DM Sans"/>
                <a:cs typeface="DM Sans"/>
                <a:sym typeface="DM Sans"/>
              </a:rPr>
              <a:t>Empecemos</a:t>
            </a:r>
            <a:endParaRPr b="1" i="0" sz="4000" u="none" cap="none" strike="noStrike">
              <a:solidFill>
                <a:srgbClr val="EAFF6A"/>
              </a:solidFill>
              <a:latin typeface="DM Sans"/>
              <a:ea typeface="DM Sans"/>
              <a:cs typeface="DM Sans"/>
              <a:sym typeface="DM Sans"/>
            </a:endParaRPr>
          </a:p>
        </p:txBody>
      </p:sp>
      <p:sp>
        <p:nvSpPr>
          <p:cNvPr id="181" name="Google Shape;181;g12f0bee2fb9_0_83"/>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lt1"/>
                </a:solidFill>
                <a:latin typeface="DM Sans"/>
                <a:ea typeface="DM Sans"/>
                <a:cs typeface="DM Sans"/>
                <a:sym typeface="DM Sans"/>
              </a:rPr>
              <a:t>PARA RECORDAR</a:t>
            </a:r>
            <a:endParaRPr b="0" i="0" sz="1400" u="none" cap="none" strike="noStrike">
              <a:solidFill>
                <a:schemeClr val="lt1"/>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54"/>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Andreani</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der">
  <a:themeElements>
    <a:clrScheme name="Simple Light">
      <a:dk1>
        <a:srgbClr val="000000"/>
      </a:dk1>
      <a:lt1>
        <a:srgbClr val="FFFFFF"/>
      </a:lt1>
      <a:dk2>
        <a:srgbClr val="595959"/>
      </a:dk2>
      <a:lt2>
        <a:srgbClr val="EEEEEE"/>
      </a:lt2>
      <a:accent1>
        <a:srgbClr val="9DF4E2"/>
      </a:accent1>
      <a:accent2>
        <a:srgbClr val="212121"/>
      </a:accent2>
      <a:accent3>
        <a:srgbClr val="78909C"/>
      </a:accent3>
      <a:accent4>
        <a:srgbClr val="EA90FF"/>
      </a:accent4>
      <a:accent5>
        <a:srgbClr val="83AEFB"/>
      </a:accent5>
      <a:accent6>
        <a:srgbClr val="EAFF6A"/>
      </a:accent6>
      <a:hlink>
        <a:srgbClr val="83AE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